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58" r:id="rId4"/>
    <p:sldId id="268" r:id="rId5"/>
    <p:sldId id="261" r:id="rId6"/>
    <p:sldId id="259" r:id="rId7"/>
    <p:sldId id="260" r:id="rId8"/>
    <p:sldId id="270" r:id="rId9"/>
    <p:sldId id="263" r:id="rId10"/>
    <p:sldId id="266" r:id="rId11"/>
    <p:sldId id="265" r:id="rId12"/>
    <p:sldId id="262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51CB"/>
    <a:srgbClr val="3159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18" autoAdjust="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0C86B-CC1D-45D3-8B87-BCB420248A63}" type="doc">
      <dgm:prSet loTypeId="urn:microsoft.com/office/officeart/2005/8/layout/vList4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F588F6D-D628-4A18-B17E-B433A3A5B60D}">
      <dgm:prSet phldrT="[Текст]" custT="1"/>
      <dgm:spPr>
        <a:ln w="38100">
          <a:solidFill>
            <a:srgbClr val="FFC000"/>
          </a:solidFill>
        </a:ln>
      </dgm:spPr>
      <dgm:t>
        <a:bodyPr/>
        <a:lstStyle/>
        <a:p>
          <a:pPr algn="ctr">
            <a:lnSpc>
              <a:spcPct val="80000"/>
            </a:lnSpc>
          </a:pPr>
          <a:r>
            <a:rPr lang="ru-RU" sz="2400" dirty="0" smtClean="0">
              <a:latin typeface="Comic Sans MS" panose="030F0702030302020204" pitchFamily="66" charset="0"/>
            </a:rPr>
            <a:t>Своевременное обнаружение возникновения химической аварии и оповещение о ней</a:t>
          </a:r>
          <a:endParaRPr lang="ru-RU" sz="2400" dirty="0">
            <a:latin typeface="Comic Sans MS" panose="030F0702030302020204" pitchFamily="66" charset="0"/>
          </a:endParaRPr>
        </a:p>
      </dgm:t>
    </dgm:pt>
    <dgm:pt modelId="{D2008D2B-6A36-4278-A5B8-D9BDC328F4B1}" type="parTrans" cxnId="{3A1056E2-0E2E-4B8A-9E3F-B586EF0B7644}">
      <dgm:prSet/>
      <dgm:spPr/>
      <dgm:t>
        <a:bodyPr/>
        <a:lstStyle/>
        <a:p>
          <a:endParaRPr lang="ru-RU"/>
        </a:p>
      </dgm:t>
    </dgm:pt>
    <dgm:pt modelId="{BD56B900-B6CC-4C10-B690-EC2701B4F1A1}" type="sibTrans" cxnId="{3A1056E2-0E2E-4B8A-9E3F-B586EF0B7644}">
      <dgm:prSet/>
      <dgm:spPr/>
      <dgm:t>
        <a:bodyPr/>
        <a:lstStyle/>
        <a:p>
          <a:endParaRPr lang="ru-RU"/>
        </a:p>
      </dgm:t>
    </dgm:pt>
    <dgm:pt modelId="{8938027A-ED83-4904-AA55-57640D7FB489}">
      <dgm:prSet phldrT="[Текст]" custT="1"/>
      <dgm:spPr>
        <a:ln w="38100">
          <a:solidFill>
            <a:srgbClr val="FFC000"/>
          </a:solidFill>
        </a:ln>
      </dgm:spPr>
      <dgm:t>
        <a:bodyPr/>
        <a:lstStyle/>
        <a:p>
          <a:pPr algn="ctr">
            <a:lnSpc>
              <a:spcPct val="80000"/>
            </a:lnSpc>
          </a:pPr>
          <a:r>
            <a:rPr lang="ru-RU" sz="2400" dirty="0" smtClean="0">
              <a:latin typeface="Comic Sans MS" panose="030F0702030302020204" pitchFamily="66" charset="0"/>
            </a:rPr>
            <a:t>Обеспечение населения, персонала и участников ликвидации последствий аварии средствами индивидуальной защиты органов дыхания и кожи и применение этих средств</a:t>
          </a:r>
          <a:endParaRPr lang="ru-RU" sz="2400" dirty="0">
            <a:latin typeface="Comic Sans MS" panose="030F0702030302020204" pitchFamily="66" charset="0"/>
          </a:endParaRPr>
        </a:p>
      </dgm:t>
    </dgm:pt>
    <dgm:pt modelId="{455FA2FD-B334-41C1-8577-F30DE5CC9028}" type="parTrans" cxnId="{30949308-9066-4D72-A7CA-5D02999DE968}">
      <dgm:prSet/>
      <dgm:spPr/>
      <dgm:t>
        <a:bodyPr/>
        <a:lstStyle/>
        <a:p>
          <a:endParaRPr lang="ru-RU"/>
        </a:p>
      </dgm:t>
    </dgm:pt>
    <dgm:pt modelId="{C8741E73-E829-4BD2-8707-820947BDDD37}" type="sibTrans" cxnId="{30949308-9066-4D72-A7CA-5D02999DE968}">
      <dgm:prSet/>
      <dgm:spPr/>
      <dgm:t>
        <a:bodyPr/>
        <a:lstStyle/>
        <a:p>
          <a:endParaRPr lang="ru-RU"/>
        </a:p>
      </dgm:t>
    </dgm:pt>
    <dgm:pt modelId="{C6CABE76-D1C4-49EE-BEFA-94FFA6E4E8CB}">
      <dgm:prSet phldrT="[Текст]" custT="1"/>
      <dgm:spPr>
        <a:ln w="38100">
          <a:solidFill>
            <a:srgbClr val="FFC000"/>
          </a:solidFill>
        </a:ln>
      </dgm:spPr>
      <dgm:t>
        <a:bodyPr/>
        <a:lstStyle/>
        <a:p>
          <a:pPr algn="ctr">
            <a:lnSpc>
              <a:spcPct val="80000"/>
            </a:lnSpc>
          </a:pPr>
          <a:r>
            <a:rPr lang="ru-RU" sz="2400" dirty="0" smtClean="0">
              <a:latin typeface="Comic Sans MS" panose="030F0702030302020204" pitchFamily="66" charset="0"/>
            </a:rPr>
            <a:t>Укрытие населения и персонала в убежищах, обеспечивающих защиту от АХОВ</a:t>
          </a:r>
          <a:endParaRPr lang="ru-RU" sz="2400" dirty="0">
            <a:latin typeface="Comic Sans MS" panose="030F0702030302020204" pitchFamily="66" charset="0"/>
          </a:endParaRPr>
        </a:p>
      </dgm:t>
    </dgm:pt>
    <dgm:pt modelId="{B4485123-13D7-449D-899E-37120309233A}" type="parTrans" cxnId="{51916158-17F2-4B80-A5D1-2081C279830D}">
      <dgm:prSet/>
      <dgm:spPr/>
      <dgm:t>
        <a:bodyPr/>
        <a:lstStyle/>
        <a:p>
          <a:endParaRPr lang="ru-RU"/>
        </a:p>
      </dgm:t>
    </dgm:pt>
    <dgm:pt modelId="{3C8AA2E8-22C1-405D-882E-83AA75DC9519}" type="sibTrans" cxnId="{51916158-17F2-4B80-A5D1-2081C279830D}">
      <dgm:prSet/>
      <dgm:spPr/>
      <dgm:t>
        <a:bodyPr/>
        <a:lstStyle/>
        <a:p>
          <a:endParaRPr lang="ru-RU"/>
        </a:p>
      </dgm:t>
    </dgm:pt>
    <dgm:pt modelId="{0DD19772-C887-462A-B15A-8F9C7F0C05B0}" type="pres">
      <dgm:prSet presAssocID="{CDB0C86B-CC1D-45D3-8B87-BCB420248A6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7ECEE-9761-4822-BA98-3DB77F6674B9}" type="pres">
      <dgm:prSet presAssocID="{EF588F6D-D628-4A18-B17E-B433A3A5B60D}" presName="comp" presStyleCnt="0"/>
      <dgm:spPr/>
    </dgm:pt>
    <dgm:pt modelId="{134A99D9-87CF-44A4-A89B-1D505B61E038}" type="pres">
      <dgm:prSet presAssocID="{EF588F6D-D628-4A18-B17E-B433A3A5B60D}" presName="box" presStyleLbl="node1" presStyleIdx="0" presStyleCnt="3" custScaleY="103006" custLinFactNeighborX="1067" custLinFactNeighborY="0"/>
      <dgm:spPr/>
      <dgm:t>
        <a:bodyPr/>
        <a:lstStyle/>
        <a:p>
          <a:endParaRPr lang="ru-RU"/>
        </a:p>
      </dgm:t>
    </dgm:pt>
    <dgm:pt modelId="{D0379E15-9E21-43AC-A900-2F61A3389038}" type="pres">
      <dgm:prSet presAssocID="{EF588F6D-D628-4A18-B17E-B433A3A5B60D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C85C2C1F-A8C0-4126-BC43-4A23F0CDBB59}" type="pres">
      <dgm:prSet presAssocID="{EF588F6D-D628-4A18-B17E-B433A3A5B60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19719-BCC4-4F25-93A8-74CF09699DDC}" type="pres">
      <dgm:prSet presAssocID="{BD56B900-B6CC-4C10-B690-EC2701B4F1A1}" presName="spacer" presStyleCnt="0"/>
      <dgm:spPr/>
    </dgm:pt>
    <dgm:pt modelId="{53CA9EEC-D931-468F-89A9-4DA03808C1EF}" type="pres">
      <dgm:prSet presAssocID="{8938027A-ED83-4904-AA55-57640D7FB489}" presName="comp" presStyleCnt="0"/>
      <dgm:spPr/>
    </dgm:pt>
    <dgm:pt modelId="{45073916-CEAF-41C8-A92C-7D176C0B8B94}" type="pres">
      <dgm:prSet presAssocID="{8938027A-ED83-4904-AA55-57640D7FB489}" presName="box" presStyleLbl="node1" presStyleIdx="1" presStyleCnt="3" custScaleY="149330"/>
      <dgm:spPr/>
      <dgm:t>
        <a:bodyPr/>
        <a:lstStyle/>
        <a:p>
          <a:endParaRPr lang="ru-RU"/>
        </a:p>
      </dgm:t>
    </dgm:pt>
    <dgm:pt modelId="{D74CBE03-0786-4EE1-AFED-D7A6FF90DB8D}" type="pres">
      <dgm:prSet presAssocID="{8938027A-ED83-4904-AA55-57640D7FB489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981B36A6-9C0B-45CB-B958-19416584C311}" type="pres">
      <dgm:prSet presAssocID="{8938027A-ED83-4904-AA55-57640D7FB48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4306B-0D61-42F7-B8B6-BCCC6BC672F9}" type="pres">
      <dgm:prSet presAssocID="{C8741E73-E829-4BD2-8707-820947BDDD37}" presName="spacer" presStyleCnt="0"/>
      <dgm:spPr/>
    </dgm:pt>
    <dgm:pt modelId="{67F4715C-77B7-436F-9BD2-0B80AC7338A6}" type="pres">
      <dgm:prSet presAssocID="{C6CABE76-D1C4-49EE-BEFA-94FFA6E4E8CB}" presName="comp" presStyleCnt="0"/>
      <dgm:spPr/>
    </dgm:pt>
    <dgm:pt modelId="{F16E0108-6801-4736-BE83-715AFC668F8A}" type="pres">
      <dgm:prSet presAssocID="{C6CABE76-D1C4-49EE-BEFA-94FFA6E4E8CB}" presName="box" presStyleLbl="node1" presStyleIdx="2" presStyleCnt="3" custScaleY="111688"/>
      <dgm:spPr/>
      <dgm:t>
        <a:bodyPr/>
        <a:lstStyle/>
        <a:p>
          <a:endParaRPr lang="ru-RU"/>
        </a:p>
      </dgm:t>
    </dgm:pt>
    <dgm:pt modelId="{441594DA-722B-49D4-9B98-7D71287FFF9E}" type="pres">
      <dgm:prSet presAssocID="{C6CABE76-D1C4-49EE-BEFA-94FFA6E4E8CB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A9204542-DA68-4B84-904B-EB44880D0335}" type="pres">
      <dgm:prSet presAssocID="{C6CABE76-D1C4-49EE-BEFA-94FFA6E4E8C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353700-E54A-47ED-8F04-21C59C71608D}" type="presOf" srcId="{C6CABE76-D1C4-49EE-BEFA-94FFA6E4E8CB}" destId="{A9204542-DA68-4B84-904B-EB44880D0335}" srcOrd="1" destOrd="0" presId="urn:microsoft.com/office/officeart/2005/8/layout/vList4#1"/>
    <dgm:cxn modelId="{D4D662B2-33F8-406E-9EBE-FB0EFBCFC7CA}" type="presOf" srcId="{EF588F6D-D628-4A18-B17E-B433A3A5B60D}" destId="{134A99D9-87CF-44A4-A89B-1D505B61E038}" srcOrd="0" destOrd="0" presId="urn:microsoft.com/office/officeart/2005/8/layout/vList4#1"/>
    <dgm:cxn modelId="{BC585712-3BD1-4458-9BEE-9774CAC87606}" type="presOf" srcId="{CDB0C86B-CC1D-45D3-8B87-BCB420248A63}" destId="{0DD19772-C887-462A-B15A-8F9C7F0C05B0}" srcOrd="0" destOrd="0" presId="urn:microsoft.com/office/officeart/2005/8/layout/vList4#1"/>
    <dgm:cxn modelId="{51916158-17F2-4B80-A5D1-2081C279830D}" srcId="{CDB0C86B-CC1D-45D3-8B87-BCB420248A63}" destId="{C6CABE76-D1C4-49EE-BEFA-94FFA6E4E8CB}" srcOrd="2" destOrd="0" parTransId="{B4485123-13D7-449D-899E-37120309233A}" sibTransId="{3C8AA2E8-22C1-405D-882E-83AA75DC9519}"/>
    <dgm:cxn modelId="{4090AE04-43ED-4F71-918D-7B42924732E8}" type="presOf" srcId="{8938027A-ED83-4904-AA55-57640D7FB489}" destId="{45073916-CEAF-41C8-A92C-7D176C0B8B94}" srcOrd="0" destOrd="0" presId="urn:microsoft.com/office/officeart/2005/8/layout/vList4#1"/>
    <dgm:cxn modelId="{3A1056E2-0E2E-4B8A-9E3F-B586EF0B7644}" srcId="{CDB0C86B-CC1D-45D3-8B87-BCB420248A63}" destId="{EF588F6D-D628-4A18-B17E-B433A3A5B60D}" srcOrd="0" destOrd="0" parTransId="{D2008D2B-6A36-4278-A5B8-D9BDC328F4B1}" sibTransId="{BD56B900-B6CC-4C10-B690-EC2701B4F1A1}"/>
    <dgm:cxn modelId="{EA5106A8-A5FA-4E39-AA3B-57B090491987}" type="presOf" srcId="{EF588F6D-D628-4A18-B17E-B433A3A5B60D}" destId="{C85C2C1F-A8C0-4126-BC43-4A23F0CDBB59}" srcOrd="1" destOrd="0" presId="urn:microsoft.com/office/officeart/2005/8/layout/vList4#1"/>
    <dgm:cxn modelId="{14CF5ECA-262F-4F7C-B9F3-6FA9EE299406}" type="presOf" srcId="{8938027A-ED83-4904-AA55-57640D7FB489}" destId="{981B36A6-9C0B-45CB-B958-19416584C311}" srcOrd="1" destOrd="0" presId="urn:microsoft.com/office/officeart/2005/8/layout/vList4#1"/>
    <dgm:cxn modelId="{30949308-9066-4D72-A7CA-5D02999DE968}" srcId="{CDB0C86B-CC1D-45D3-8B87-BCB420248A63}" destId="{8938027A-ED83-4904-AA55-57640D7FB489}" srcOrd="1" destOrd="0" parTransId="{455FA2FD-B334-41C1-8577-F30DE5CC9028}" sibTransId="{C8741E73-E829-4BD2-8707-820947BDDD37}"/>
    <dgm:cxn modelId="{925A060D-8676-4A7A-B4C4-D44A68DCBD44}" type="presOf" srcId="{C6CABE76-D1C4-49EE-BEFA-94FFA6E4E8CB}" destId="{F16E0108-6801-4736-BE83-715AFC668F8A}" srcOrd="0" destOrd="0" presId="urn:microsoft.com/office/officeart/2005/8/layout/vList4#1"/>
    <dgm:cxn modelId="{8645857C-1103-4C86-B63C-3370EBBE44AA}" type="presParOf" srcId="{0DD19772-C887-462A-B15A-8F9C7F0C05B0}" destId="{59E7ECEE-9761-4822-BA98-3DB77F6674B9}" srcOrd="0" destOrd="0" presId="urn:microsoft.com/office/officeart/2005/8/layout/vList4#1"/>
    <dgm:cxn modelId="{B7E6251C-8553-4CEC-A796-9B22C592925D}" type="presParOf" srcId="{59E7ECEE-9761-4822-BA98-3DB77F6674B9}" destId="{134A99D9-87CF-44A4-A89B-1D505B61E038}" srcOrd="0" destOrd="0" presId="urn:microsoft.com/office/officeart/2005/8/layout/vList4#1"/>
    <dgm:cxn modelId="{DD3913D1-0269-4AEB-BADB-1C0DFB9C2D97}" type="presParOf" srcId="{59E7ECEE-9761-4822-BA98-3DB77F6674B9}" destId="{D0379E15-9E21-43AC-A900-2F61A3389038}" srcOrd="1" destOrd="0" presId="urn:microsoft.com/office/officeart/2005/8/layout/vList4#1"/>
    <dgm:cxn modelId="{2FF91AED-C846-47B1-9B66-36EF8DFD7053}" type="presParOf" srcId="{59E7ECEE-9761-4822-BA98-3DB77F6674B9}" destId="{C85C2C1F-A8C0-4126-BC43-4A23F0CDBB59}" srcOrd="2" destOrd="0" presId="urn:microsoft.com/office/officeart/2005/8/layout/vList4#1"/>
    <dgm:cxn modelId="{907C24DF-0708-46E8-AD10-3A0D70411D44}" type="presParOf" srcId="{0DD19772-C887-462A-B15A-8F9C7F0C05B0}" destId="{A0A19719-BCC4-4F25-93A8-74CF09699DDC}" srcOrd="1" destOrd="0" presId="urn:microsoft.com/office/officeart/2005/8/layout/vList4#1"/>
    <dgm:cxn modelId="{AE55ED74-3140-48AE-91A6-A5A4FEC52827}" type="presParOf" srcId="{0DD19772-C887-462A-B15A-8F9C7F0C05B0}" destId="{53CA9EEC-D931-468F-89A9-4DA03808C1EF}" srcOrd="2" destOrd="0" presId="urn:microsoft.com/office/officeart/2005/8/layout/vList4#1"/>
    <dgm:cxn modelId="{AAC19A56-17FA-4F91-A56D-1BB243C41D66}" type="presParOf" srcId="{53CA9EEC-D931-468F-89A9-4DA03808C1EF}" destId="{45073916-CEAF-41C8-A92C-7D176C0B8B94}" srcOrd="0" destOrd="0" presId="urn:microsoft.com/office/officeart/2005/8/layout/vList4#1"/>
    <dgm:cxn modelId="{45F2D8A8-C5A7-445D-A98E-F52919D42CB0}" type="presParOf" srcId="{53CA9EEC-D931-468F-89A9-4DA03808C1EF}" destId="{D74CBE03-0786-4EE1-AFED-D7A6FF90DB8D}" srcOrd="1" destOrd="0" presId="urn:microsoft.com/office/officeart/2005/8/layout/vList4#1"/>
    <dgm:cxn modelId="{408E2174-2E90-48B4-856A-822827182CD4}" type="presParOf" srcId="{53CA9EEC-D931-468F-89A9-4DA03808C1EF}" destId="{981B36A6-9C0B-45CB-B958-19416584C311}" srcOrd="2" destOrd="0" presId="urn:microsoft.com/office/officeart/2005/8/layout/vList4#1"/>
    <dgm:cxn modelId="{846CA1AF-5928-4FD2-8C3E-870EC0DB117E}" type="presParOf" srcId="{0DD19772-C887-462A-B15A-8F9C7F0C05B0}" destId="{90D4306B-0D61-42F7-B8B6-BCCC6BC672F9}" srcOrd="3" destOrd="0" presId="urn:microsoft.com/office/officeart/2005/8/layout/vList4#1"/>
    <dgm:cxn modelId="{EAFBDC89-2E5B-4E1E-B109-78DB55EC34D2}" type="presParOf" srcId="{0DD19772-C887-462A-B15A-8F9C7F0C05B0}" destId="{67F4715C-77B7-436F-9BD2-0B80AC7338A6}" srcOrd="4" destOrd="0" presId="urn:microsoft.com/office/officeart/2005/8/layout/vList4#1"/>
    <dgm:cxn modelId="{72020DEE-32BE-445B-9DAC-1B837BD9CEA7}" type="presParOf" srcId="{67F4715C-77B7-436F-9BD2-0B80AC7338A6}" destId="{F16E0108-6801-4736-BE83-715AFC668F8A}" srcOrd="0" destOrd="0" presId="urn:microsoft.com/office/officeart/2005/8/layout/vList4#1"/>
    <dgm:cxn modelId="{AA7A7736-2BA4-4729-AD58-9FEA0A2825BC}" type="presParOf" srcId="{67F4715C-77B7-436F-9BD2-0B80AC7338A6}" destId="{441594DA-722B-49D4-9B98-7D71287FFF9E}" srcOrd="1" destOrd="0" presId="urn:microsoft.com/office/officeart/2005/8/layout/vList4#1"/>
    <dgm:cxn modelId="{B15F7212-8A0E-4DCF-8412-588E4401AC52}" type="presParOf" srcId="{67F4715C-77B7-436F-9BD2-0B80AC7338A6}" destId="{A9204542-DA68-4B84-904B-EB44880D033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CFFBE-FB40-4C6D-8200-EF04D6EE6670}" type="doc">
      <dgm:prSet loTypeId="urn:microsoft.com/office/officeart/2005/8/layout/pList2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9E2C996-E5A1-46F9-A308-576929271D89}">
      <dgm:prSet phldrT="[Текст]" custT="1"/>
      <dgm:spPr>
        <a:ln w="38100">
          <a:solidFill>
            <a:srgbClr val="FFC00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FFC000"/>
              </a:solidFill>
              <a:latin typeface="Comic Sans MS" panose="030F0702030302020204" pitchFamily="66" charset="0"/>
            </a:rPr>
            <a:t>СИЗ органов дыхания</a:t>
          </a:r>
        </a:p>
        <a:p>
          <a:r>
            <a:rPr lang="ru-RU" sz="2400" dirty="0" smtClean="0">
              <a:latin typeface="Comic Sans MS" panose="030F0702030302020204" pitchFamily="66" charset="0"/>
            </a:rPr>
            <a:t>(противогазы, респираторы, ватно-марлевые повязки...)</a:t>
          </a:r>
          <a:endParaRPr lang="ru-RU" sz="2400" dirty="0">
            <a:latin typeface="Comic Sans MS" panose="030F0702030302020204" pitchFamily="66" charset="0"/>
          </a:endParaRPr>
        </a:p>
      </dgm:t>
    </dgm:pt>
    <dgm:pt modelId="{A817B53C-0D5F-4E6E-94F5-132BD43AF689}" type="parTrans" cxnId="{6794B6C2-0A06-4B73-A889-542F2ADC8B6A}">
      <dgm:prSet/>
      <dgm:spPr/>
      <dgm:t>
        <a:bodyPr/>
        <a:lstStyle/>
        <a:p>
          <a:endParaRPr lang="ru-RU"/>
        </a:p>
      </dgm:t>
    </dgm:pt>
    <dgm:pt modelId="{A20886DA-9A84-4B25-8F0D-0D08250ADDBE}" type="sibTrans" cxnId="{6794B6C2-0A06-4B73-A889-542F2ADC8B6A}">
      <dgm:prSet/>
      <dgm:spPr/>
      <dgm:t>
        <a:bodyPr/>
        <a:lstStyle/>
        <a:p>
          <a:endParaRPr lang="ru-RU"/>
        </a:p>
      </dgm:t>
    </dgm:pt>
    <dgm:pt modelId="{93D102E3-4020-415B-9707-1429B11F083B}">
      <dgm:prSet phldrT="[Текст]" custT="1"/>
      <dgm:spPr>
        <a:ln w="38100">
          <a:solidFill>
            <a:srgbClr val="FFC000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FFC000"/>
              </a:solidFill>
              <a:latin typeface="Comic Sans MS" panose="030F0702030302020204" pitchFamily="66" charset="0"/>
            </a:rPr>
            <a:t>СИЗ кожи</a:t>
          </a:r>
        </a:p>
        <a:p>
          <a:r>
            <a:rPr lang="ru-RU" sz="2400" dirty="0" smtClean="0">
              <a:latin typeface="Comic Sans MS" panose="030F0702030302020204" pitchFamily="66" charset="0"/>
            </a:rPr>
            <a:t>(общевойсковой защитный комплект (ОЗК), лёгкий защитный костюм Л-1, бытовая одежда...)</a:t>
          </a:r>
          <a:endParaRPr lang="ru-RU" sz="2400" dirty="0">
            <a:latin typeface="Comic Sans MS" panose="030F0702030302020204" pitchFamily="66" charset="0"/>
          </a:endParaRPr>
        </a:p>
      </dgm:t>
    </dgm:pt>
    <dgm:pt modelId="{72676EAC-9FD0-4EEB-8350-B6395A830B96}" type="parTrans" cxnId="{0F854C4B-C31A-4E1B-9462-8A8CDD49D4BD}">
      <dgm:prSet/>
      <dgm:spPr/>
      <dgm:t>
        <a:bodyPr/>
        <a:lstStyle/>
        <a:p>
          <a:endParaRPr lang="ru-RU"/>
        </a:p>
      </dgm:t>
    </dgm:pt>
    <dgm:pt modelId="{2B2345C1-CADF-47F7-8766-2B5CC1DFFAFF}" type="sibTrans" cxnId="{0F854C4B-C31A-4E1B-9462-8A8CDD49D4BD}">
      <dgm:prSet/>
      <dgm:spPr/>
      <dgm:t>
        <a:bodyPr/>
        <a:lstStyle/>
        <a:p>
          <a:endParaRPr lang="ru-RU"/>
        </a:p>
      </dgm:t>
    </dgm:pt>
    <dgm:pt modelId="{C8B983BF-75AC-4BC0-B000-F7E5FA5DC6B1}" type="pres">
      <dgm:prSet presAssocID="{B99CFFBE-FB40-4C6D-8200-EF04D6EE66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967FEA-D38D-4ED3-81D7-706778B84FCA}" type="pres">
      <dgm:prSet presAssocID="{B99CFFBE-FB40-4C6D-8200-EF04D6EE6670}" presName="bkgdShp" presStyleLbl="alignAccFollowNode1" presStyleIdx="0" presStyleCnt="1" custLinFactNeighborX="1759" custLinFactNeighborY="-2587"/>
      <dgm:spPr>
        <a:ln>
          <a:solidFill>
            <a:srgbClr val="FFC000">
              <a:alpha val="90000"/>
            </a:srgbClr>
          </a:solidFill>
        </a:ln>
      </dgm:spPr>
    </dgm:pt>
    <dgm:pt modelId="{4198F723-D442-4599-A67B-EE14EB013864}" type="pres">
      <dgm:prSet presAssocID="{B99CFFBE-FB40-4C6D-8200-EF04D6EE6670}" presName="linComp" presStyleCnt="0"/>
      <dgm:spPr/>
    </dgm:pt>
    <dgm:pt modelId="{70922B01-8499-45EA-B813-7555EF00F8D7}" type="pres">
      <dgm:prSet presAssocID="{19E2C996-E5A1-46F9-A308-576929271D89}" presName="compNode" presStyleCnt="0"/>
      <dgm:spPr/>
    </dgm:pt>
    <dgm:pt modelId="{C0B04E52-CF26-412F-BA64-35449418697C}" type="pres">
      <dgm:prSet presAssocID="{19E2C996-E5A1-46F9-A308-576929271D8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EE89D-FFFA-480C-A6A8-DE5D78F4999C}" type="pres">
      <dgm:prSet presAssocID="{19E2C996-E5A1-46F9-A308-576929271D89}" presName="invisiNode" presStyleLbl="node1" presStyleIdx="0" presStyleCnt="2"/>
      <dgm:spPr/>
    </dgm:pt>
    <dgm:pt modelId="{8FF0A607-EEEE-46E7-B897-C706F8B3B1BE}" type="pres">
      <dgm:prSet presAssocID="{19E2C996-E5A1-46F9-A308-576929271D89}" presName="imagNode" presStyleLbl="fgImgPlace1" presStyleIdx="0" presStyleCnt="2" custScaleY="13636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583338-72C0-4A6D-9C0C-BB8ACB31CE1F}" type="pres">
      <dgm:prSet presAssocID="{A20886DA-9A84-4B25-8F0D-0D08250ADDB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97B6E4D-891C-4D6C-A803-AD4217CAF22E}" type="pres">
      <dgm:prSet presAssocID="{93D102E3-4020-415B-9707-1429B11F083B}" presName="compNode" presStyleCnt="0"/>
      <dgm:spPr/>
    </dgm:pt>
    <dgm:pt modelId="{F49684A4-3903-45F7-A46D-482BA6F86974}" type="pres">
      <dgm:prSet presAssocID="{93D102E3-4020-415B-9707-1429B11F083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FED72-A8EA-4D1F-9C52-ADEBDDE6DAEA}" type="pres">
      <dgm:prSet presAssocID="{93D102E3-4020-415B-9707-1429B11F083B}" presName="invisiNode" presStyleLbl="node1" presStyleIdx="1" presStyleCnt="2"/>
      <dgm:spPr/>
    </dgm:pt>
    <dgm:pt modelId="{ED9FB62D-7C66-4748-A36B-F7D35AC162D6}" type="pres">
      <dgm:prSet presAssocID="{93D102E3-4020-415B-9707-1429B11F083B}" presName="imagNode" presStyleLbl="fgImgPlace1" presStyleIdx="1" presStyleCnt="2" custScaleY="13636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794B6C2-0A06-4B73-A889-542F2ADC8B6A}" srcId="{B99CFFBE-FB40-4C6D-8200-EF04D6EE6670}" destId="{19E2C996-E5A1-46F9-A308-576929271D89}" srcOrd="0" destOrd="0" parTransId="{A817B53C-0D5F-4E6E-94F5-132BD43AF689}" sibTransId="{A20886DA-9A84-4B25-8F0D-0D08250ADDBE}"/>
    <dgm:cxn modelId="{0BF3DFA8-1625-4946-BEE9-767D193D8D6A}" type="presOf" srcId="{19E2C996-E5A1-46F9-A308-576929271D89}" destId="{C0B04E52-CF26-412F-BA64-35449418697C}" srcOrd="0" destOrd="0" presId="urn:microsoft.com/office/officeart/2005/8/layout/pList2#1"/>
    <dgm:cxn modelId="{FA3AB6DE-B195-42D1-B867-0605939E34EA}" type="presOf" srcId="{A20886DA-9A84-4B25-8F0D-0D08250ADDBE}" destId="{32583338-72C0-4A6D-9C0C-BB8ACB31CE1F}" srcOrd="0" destOrd="0" presId="urn:microsoft.com/office/officeart/2005/8/layout/pList2#1"/>
    <dgm:cxn modelId="{65A88672-BE5B-4357-B067-2048725BCE9D}" type="presOf" srcId="{B99CFFBE-FB40-4C6D-8200-EF04D6EE6670}" destId="{C8B983BF-75AC-4BC0-B000-F7E5FA5DC6B1}" srcOrd="0" destOrd="0" presId="urn:microsoft.com/office/officeart/2005/8/layout/pList2#1"/>
    <dgm:cxn modelId="{0F854C4B-C31A-4E1B-9462-8A8CDD49D4BD}" srcId="{B99CFFBE-FB40-4C6D-8200-EF04D6EE6670}" destId="{93D102E3-4020-415B-9707-1429B11F083B}" srcOrd="1" destOrd="0" parTransId="{72676EAC-9FD0-4EEB-8350-B6395A830B96}" sibTransId="{2B2345C1-CADF-47F7-8766-2B5CC1DFFAFF}"/>
    <dgm:cxn modelId="{002284AA-2C66-4BFD-AC03-B58357CB14FC}" type="presOf" srcId="{93D102E3-4020-415B-9707-1429B11F083B}" destId="{F49684A4-3903-45F7-A46D-482BA6F86974}" srcOrd="0" destOrd="0" presId="urn:microsoft.com/office/officeart/2005/8/layout/pList2#1"/>
    <dgm:cxn modelId="{54F4004C-8318-4390-9EA2-7E9564EDDCD3}" type="presParOf" srcId="{C8B983BF-75AC-4BC0-B000-F7E5FA5DC6B1}" destId="{AF967FEA-D38D-4ED3-81D7-706778B84FCA}" srcOrd="0" destOrd="0" presId="urn:microsoft.com/office/officeart/2005/8/layout/pList2#1"/>
    <dgm:cxn modelId="{F52D1CE5-C072-458D-8A24-2A8BDBA55947}" type="presParOf" srcId="{C8B983BF-75AC-4BC0-B000-F7E5FA5DC6B1}" destId="{4198F723-D442-4599-A67B-EE14EB013864}" srcOrd="1" destOrd="0" presId="urn:microsoft.com/office/officeart/2005/8/layout/pList2#1"/>
    <dgm:cxn modelId="{F39DEA86-8A08-48F4-A9EE-507F6E237EBD}" type="presParOf" srcId="{4198F723-D442-4599-A67B-EE14EB013864}" destId="{70922B01-8499-45EA-B813-7555EF00F8D7}" srcOrd="0" destOrd="0" presId="urn:microsoft.com/office/officeart/2005/8/layout/pList2#1"/>
    <dgm:cxn modelId="{395540B7-5740-4A35-BDB1-71AD6A0EC123}" type="presParOf" srcId="{70922B01-8499-45EA-B813-7555EF00F8D7}" destId="{C0B04E52-CF26-412F-BA64-35449418697C}" srcOrd="0" destOrd="0" presId="urn:microsoft.com/office/officeart/2005/8/layout/pList2#1"/>
    <dgm:cxn modelId="{15405198-44B4-4D71-8A37-7BD42531E02F}" type="presParOf" srcId="{70922B01-8499-45EA-B813-7555EF00F8D7}" destId="{BC7EE89D-FFFA-480C-A6A8-DE5D78F4999C}" srcOrd="1" destOrd="0" presId="urn:microsoft.com/office/officeart/2005/8/layout/pList2#1"/>
    <dgm:cxn modelId="{248A6599-ABEB-4B51-9E21-4ABC53E4C6FA}" type="presParOf" srcId="{70922B01-8499-45EA-B813-7555EF00F8D7}" destId="{8FF0A607-EEEE-46E7-B897-C706F8B3B1BE}" srcOrd="2" destOrd="0" presId="urn:microsoft.com/office/officeart/2005/8/layout/pList2#1"/>
    <dgm:cxn modelId="{88818C53-F4E1-4A51-A4F5-B5093DAF68EA}" type="presParOf" srcId="{4198F723-D442-4599-A67B-EE14EB013864}" destId="{32583338-72C0-4A6D-9C0C-BB8ACB31CE1F}" srcOrd="1" destOrd="0" presId="urn:microsoft.com/office/officeart/2005/8/layout/pList2#1"/>
    <dgm:cxn modelId="{CF714152-50D2-4460-AF7C-EFC3BE39F2F6}" type="presParOf" srcId="{4198F723-D442-4599-A67B-EE14EB013864}" destId="{E97B6E4D-891C-4D6C-A803-AD4217CAF22E}" srcOrd="2" destOrd="0" presId="urn:microsoft.com/office/officeart/2005/8/layout/pList2#1"/>
    <dgm:cxn modelId="{8415D47F-F88C-4E1D-B3CF-82F549ADDF22}" type="presParOf" srcId="{E97B6E4D-891C-4D6C-A803-AD4217CAF22E}" destId="{F49684A4-3903-45F7-A46D-482BA6F86974}" srcOrd="0" destOrd="0" presId="urn:microsoft.com/office/officeart/2005/8/layout/pList2#1"/>
    <dgm:cxn modelId="{DC6A2898-9200-4845-8549-125011956B38}" type="presParOf" srcId="{E97B6E4D-891C-4D6C-A803-AD4217CAF22E}" destId="{D19FED72-A8EA-4D1F-9C52-ADEBDDE6DAEA}" srcOrd="1" destOrd="0" presId="urn:microsoft.com/office/officeart/2005/8/layout/pList2#1"/>
    <dgm:cxn modelId="{4721C7D3-9CCF-4609-9CEE-3704AED667E8}" type="presParOf" srcId="{E97B6E4D-891C-4D6C-A803-AD4217CAF22E}" destId="{ED9FB62D-7C66-4748-A36B-F7D35AC162D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A99D9-87CF-44A4-A89B-1D505B61E038}">
      <dsp:nvSpPr>
        <dsp:cNvPr id="0" name=""/>
        <dsp:cNvSpPr/>
      </dsp:nvSpPr>
      <dsp:spPr>
        <a:xfrm>
          <a:off x="0" y="0"/>
          <a:ext cx="7920880" cy="12494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mic Sans MS" panose="030F0702030302020204" pitchFamily="66" charset="0"/>
            </a:rPr>
            <a:t>Своевременное обнаружение возникновения химической аварии и оповещение о ней</a:t>
          </a:r>
          <a:endParaRPr lang="ru-RU" sz="2400" kern="1200" dirty="0">
            <a:latin typeface="Comic Sans MS" panose="030F0702030302020204" pitchFamily="66" charset="0"/>
          </a:endParaRPr>
        </a:p>
      </dsp:txBody>
      <dsp:txXfrm>
        <a:off x="1705476" y="0"/>
        <a:ext cx="6215403" cy="1249472"/>
      </dsp:txXfrm>
    </dsp:sp>
    <dsp:sp modelId="{D0379E15-9E21-43AC-A900-2F61A3389038}">
      <dsp:nvSpPr>
        <dsp:cNvPr id="0" name=""/>
        <dsp:cNvSpPr/>
      </dsp:nvSpPr>
      <dsp:spPr>
        <a:xfrm>
          <a:off x="121300" y="139532"/>
          <a:ext cx="1584176" cy="9704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73916-CEAF-41C8-A92C-7D176C0B8B94}">
      <dsp:nvSpPr>
        <dsp:cNvPr id="0" name=""/>
        <dsp:cNvSpPr/>
      </dsp:nvSpPr>
      <dsp:spPr>
        <a:xfrm>
          <a:off x="0" y="1370773"/>
          <a:ext cx="7920880" cy="1811387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mic Sans MS" panose="030F0702030302020204" pitchFamily="66" charset="0"/>
            </a:rPr>
            <a:t>Обеспечение населения, персонала и участников ликвидации последствий аварии средствами индивидуальной защиты органов дыхания и кожи и применение этих средств</a:t>
          </a:r>
          <a:endParaRPr lang="ru-RU" sz="2400" kern="1200" dirty="0">
            <a:latin typeface="Comic Sans MS" panose="030F0702030302020204" pitchFamily="66" charset="0"/>
          </a:endParaRPr>
        </a:p>
      </dsp:txBody>
      <dsp:txXfrm>
        <a:off x="1705476" y="1370773"/>
        <a:ext cx="6215403" cy="1811387"/>
      </dsp:txXfrm>
    </dsp:sp>
    <dsp:sp modelId="{D74CBE03-0786-4EE1-AFED-D7A6FF90DB8D}">
      <dsp:nvSpPr>
        <dsp:cNvPr id="0" name=""/>
        <dsp:cNvSpPr/>
      </dsp:nvSpPr>
      <dsp:spPr>
        <a:xfrm>
          <a:off x="121300" y="1791263"/>
          <a:ext cx="1584176" cy="9704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E0108-6801-4736-BE83-715AFC668F8A}">
      <dsp:nvSpPr>
        <dsp:cNvPr id="0" name=""/>
        <dsp:cNvSpPr/>
      </dsp:nvSpPr>
      <dsp:spPr>
        <a:xfrm>
          <a:off x="0" y="3303461"/>
          <a:ext cx="7920880" cy="1354786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mic Sans MS" panose="030F0702030302020204" pitchFamily="66" charset="0"/>
            </a:rPr>
            <a:t>Укрытие населения и персонала в убежищах, обеспечивающих защиту от АХОВ</a:t>
          </a:r>
          <a:endParaRPr lang="ru-RU" sz="2400" kern="1200" dirty="0">
            <a:latin typeface="Comic Sans MS" panose="030F0702030302020204" pitchFamily="66" charset="0"/>
          </a:endParaRPr>
        </a:p>
      </dsp:txBody>
      <dsp:txXfrm>
        <a:off x="1705476" y="3303461"/>
        <a:ext cx="6215403" cy="1354786"/>
      </dsp:txXfrm>
    </dsp:sp>
    <dsp:sp modelId="{441594DA-722B-49D4-9B98-7D71287FFF9E}">
      <dsp:nvSpPr>
        <dsp:cNvPr id="0" name=""/>
        <dsp:cNvSpPr/>
      </dsp:nvSpPr>
      <dsp:spPr>
        <a:xfrm>
          <a:off x="121300" y="3495651"/>
          <a:ext cx="1584176" cy="9704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67FEA-D38D-4ED3-81D7-706778B84FCA}">
      <dsp:nvSpPr>
        <dsp:cNvPr id="0" name=""/>
        <dsp:cNvSpPr/>
      </dsp:nvSpPr>
      <dsp:spPr>
        <a:xfrm>
          <a:off x="0" y="0"/>
          <a:ext cx="8229600" cy="236546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0A607-EEEE-46E7-B897-C706F8B3B1BE}">
      <dsp:nvSpPr>
        <dsp:cNvPr id="0" name=""/>
        <dsp:cNvSpPr/>
      </dsp:nvSpPr>
      <dsp:spPr>
        <a:xfrm>
          <a:off x="247832" y="-1"/>
          <a:ext cx="3682826" cy="23654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04E52-CF26-412F-BA64-35449418697C}">
      <dsp:nvSpPr>
        <dsp:cNvPr id="0" name=""/>
        <dsp:cNvSpPr/>
      </dsp:nvSpPr>
      <dsp:spPr>
        <a:xfrm rot="10800000">
          <a:off x="247832" y="2365464"/>
          <a:ext cx="3682826" cy="289112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C000"/>
              </a:solidFill>
              <a:latin typeface="Comic Sans MS" panose="030F0702030302020204" pitchFamily="66" charset="0"/>
            </a:rPr>
            <a:t>СИЗ органов дыхания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mic Sans MS" panose="030F0702030302020204" pitchFamily="66" charset="0"/>
            </a:rPr>
            <a:t>(противогазы, респираторы, ватно-марлевые повязки...)</a:t>
          </a:r>
          <a:endParaRPr lang="ru-RU" sz="2400" kern="1200" dirty="0">
            <a:latin typeface="Comic Sans MS" panose="030F0702030302020204" pitchFamily="66" charset="0"/>
          </a:endParaRPr>
        </a:p>
      </dsp:txBody>
      <dsp:txXfrm rot="10800000">
        <a:off x="336744" y="2365464"/>
        <a:ext cx="3505002" cy="2802209"/>
      </dsp:txXfrm>
    </dsp:sp>
    <dsp:sp modelId="{ED9FB62D-7C66-4748-A36B-F7D35AC162D6}">
      <dsp:nvSpPr>
        <dsp:cNvPr id="0" name=""/>
        <dsp:cNvSpPr/>
      </dsp:nvSpPr>
      <dsp:spPr>
        <a:xfrm>
          <a:off x="4298941" y="-1"/>
          <a:ext cx="3682826" cy="23654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684A4-3903-45F7-A46D-482BA6F86974}">
      <dsp:nvSpPr>
        <dsp:cNvPr id="0" name=""/>
        <dsp:cNvSpPr/>
      </dsp:nvSpPr>
      <dsp:spPr>
        <a:xfrm rot="10800000">
          <a:off x="4298941" y="2365464"/>
          <a:ext cx="3682826" cy="289112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C000"/>
              </a:solidFill>
              <a:latin typeface="Comic Sans MS" panose="030F0702030302020204" pitchFamily="66" charset="0"/>
            </a:rPr>
            <a:t>СИЗ кожи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mic Sans MS" panose="030F0702030302020204" pitchFamily="66" charset="0"/>
            </a:rPr>
            <a:t>(общевойсковой защитный комплект (ОЗК), лёгкий защитный костюм Л-1, бытовая одежда...)</a:t>
          </a:r>
          <a:endParaRPr lang="ru-RU" sz="2400" kern="1200" dirty="0">
            <a:latin typeface="Comic Sans MS" panose="030F0702030302020204" pitchFamily="66" charset="0"/>
          </a:endParaRPr>
        </a:p>
      </dsp:txBody>
      <dsp:txXfrm rot="10800000">
        <a:off x="4387853" y="2365464"/>
        <a:ext cx="3505002" cy="2802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D331C-BC44-45D0-8D3B-D93766D9057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5127A-237D-46D1-B6BA-21927C502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37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5127A-237D-46D1-B6BA-21927C502E6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27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6003/42734799.2c/0_65191_e4017527_L.jpg" TargetMode="External"/><Relationship Id="rId3" Type="http://schemas.openxmlformats.org/officeDocument/2006/relationships/hyperlink" Target="http://clipartix.com/wp-content/uploads/2016/05/Child-thinking-clipart.jpg" TargetMode="External"/><Relationship Id="rId7" Type="http://schemas.openxmlformats.org/officeDocument/2006/relationships/hyperlink" Target="http://www.hors01.ru/files/Image/image-19.jpg" TargetMode="External"/><Relationship Id="rId2" Type="http://schemas.openxmlformats.org/officeDocument/2006/relationships/hyperlink" Target="http://www.diariodemexicousa.com/wp-content/uploads/2013/10/siriaarmasquimicas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nepr.info/wp-content/uploads/2015/02/RAW-01293.jpg" TargetMode="External"/><Relationship Id="rId5" Type="http://schemas.openxmlformats.org/officeDocument/2006/relationships/hyperlink" Target="http://900igr.net/datai/obg/Grazhdanskaja-oborona-Rossii/0010-021-Obuchenie-naselenija-sposobam-zaschity.png" TargetMode="External"/><Relationship Id="rId10" Type="http://schemas.openxmlformats.org/officeDocument/2006/relationships/hyperlink" Target="http://mtdata.ru/u23/photo1189/20144413797-0/original.jpg" TargetMode="External"/><Relationship Id="rId4" Type="http://schemas.openxmlformats.org/officeDocument/2006/relationships/hyperlink" Target="http://rating-news.ru/image_cache/14/2014/07/21/546a/b510e750fde512f056b6b613bbb84f86_L.jpg" TargetMode="External"/><Relationship Id="rId9" Type="http://schemas.openxmlformats.org/officeDocument/2006/relationships/hyperlink" Target="https://www.youtube.com/watch?v=6weIcvJ8rA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Обеспечение химической защиты населения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47592" y="4297092"/>
            <a:ext cx="4572000" cy="3145904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38688" y="2496774"/>
            <a:ext cx="3808904" cy="395656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diariodemexicousa.com/wp-content/uploads/2013/10/siriaarmasquimicas1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78" r="5767"/>
          <a:stretch/>
        </p:blipFill>
        <p:spPr bwMode="auto">
          <a:xfrm>
            <a:off x="1035224" y="2541387"/>
            <a:ext cx="3312368" cy="3511410"/>
          </a:xfrm>
          <a:prstGeom prst="round2Diag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36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-2770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Лабораторная работа</a:t>
            </a:r>
            <a:endParaRPr lang="ru-RU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0636747"/>
              </p:ext>
            </p:extLst>
          </p:nvPr>
        </p:nvGraphicFramePr>
        <p:xfrm>
          <a:off x="4017399" y="1738614"/>
          <a:ext cx="4643410" cy="40005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07160"/>
                <a:gridCol w="2636250"/>
              </a:tblGrid>
              <a:tr h="379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Величина измерений (см) </a:t>
                      </a:r>
                      <a:endParaRPr lang="ru-RU" sz="2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5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Размер шлем-маски ГП-5 </a:t>
                      </a:r>
                      <a:endParaRPr lang="ru-RU" sz="2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51CB"/>
                    </a:solidFill>
                  </a:tcPr>
                </a:tc>
              </a:tr>
              <a:tr h="379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от 63,5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0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79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от 63,5 до 65,5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1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79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от 66 до 68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2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79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от 68, 5 до 70,5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3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79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71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4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6999" y="1507764"/>
            <a:ext cx="36004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Для этого необходимо измерить </a:t>
            </a:r>
            <a:r>
              <a:rPr kumimoji="0" lang="ru-RU" altLang="ru-RU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вертикальный обхват головы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itchFamily="18" charset="0"/>
                <a:cs typeface="Times New Roman" pitchFamily="18" charset="0"/>
              </a:rPr>
              <a:t>мерной лентой измерить голову по замкнутой линии, проходящей через макушку, подбородок и щеки, и определить ее размер по таблице).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76767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sz="2400" b="1" dirty="0">
                <a:solidFill>
                  <a:srgbClr val="FFC000"/>
                </a:solidFill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Определение своего  роста (размера) шлема-маски</a:t>
            </a:r>
            <a:r>
              <a:rPr lang="ru-RU" altLang="ru-RU" b="1" dirty="0">
                <a:solidFill>
                  <a:srgbClr val="FFC000"/>
                </a:solidFill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 ГП-5. </a:t>
            </a:r>
            <a:endParaRPr lang="ru-RU" altLang="ru-RU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6999" y="574806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3. Сделайте вывод.</a:t>
            </a:r>
            <a:endParaRPr lang="ru-RU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9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Подведение итогов</a:t>
            </a:r>
            <a:endParaRPr lang="ru-RU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0734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У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кажите </a:t>
            </a: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верную последовательность действий в случае оповещения об аварии с выбросом опасных химических веществ.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1. 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Включить радио, выслушать рекомендации, надеть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средства защиты, закрыть окна, отключить газ, воду, электричество, погасить огонь в печи, взять необходимые вещи, документы и продукты питания, укрыться в убежище или покинуть район аварии.</a:t>
            </a:r>
          </a:p>
          <a:p>
            <a:pPr marL="457200" indent="-457200" algn="just">
              <a:lnSpc>
                <a:spcPct val="80000"/>
              </a:lnSpc>
              <a:buAutoNum type="arabicPeriod"/>
            </a:pPr>
            <a:endParaRPr lang="ru-RU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2.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Включить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радио, выслушать рекомендации, надеть 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средства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защиты, взять необходимые вещи, документы и продукты питания, укрыться в убежище или покинуть район аварии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lnSpc>
                <a:spcPct val="80000"/>
              </a:lnSpc>
              <a:buNone/>
            </a:pP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3.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Надеть средства защиты, закрыть окна, отключить газ, воду, электричество, погасить огонь в печи, взять необходимые вещи, документы и продукты питания, укрыться в убежище или покинуть район аварии.</a:t>
            </a:r>
          </a:p>
          <a:p>
            <a:pPr algn="just">
              <a:lnSpc>
                <a:spcPct val="80000"/>
              </a:lnSpc>
            </a:pP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28" y="1772816"/>
            <a:ext cx="856895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just">
              <a:lnSpc>
                <a:spcPct val="80000"/>
              </a:lnSpc>
            </a:pP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Включить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радио, выслушать рекомендации, надеть</a:t>
            </a:r>
          </a:p>
          <a:p>
            <a:pPr indent="0" algn="just"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средства защиты, закрыть окна, отключить газ, воду, электричество, погасить огонь в печи, взять необходимые вещи, документы и продукты питания, укрыться в убежище или покинуть район аварии.</a:t>
            </a:r>
          </a:p>
          <a:p>
            <a:pPr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ttp://mtdata.ru/u23/photo1189/20144413797-0/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41" t="5409" r="67840" b="81475"/>
          <a:stretch/>
        </p:blipFill>
        <p:spPr bwMode="auto">
          <a:xfrm>
            <a:off x="539552" y="3480517"/>
            <a:ext cx="1152128" cy="124462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http://mtdata.ru/u23/photo1189/20144413797-0/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76" t="25411" r="67605" b="61473"/>
          <a:stretch/>
        </p:blipFill>
        <p:spPr bwMode="auto">
          <a:xfrm>
            <a:off x="1907704" y="3485359"/>
            <a:ext cx="1139516" cy="122183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http://mtdata.ru/u23/photo1189/20144413797-0/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81" t="25083" r="39200" b="61801"/>
          <a:stretch/>
        </p:blipFill>
        <p:spPr bwMode="auto">
          <a:xfrm>
            <a:off x="3347864" y="3462565"/>
            <a:ext cx="1073258" cy="124462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http://mtdata.ru/u23/photo1189/20144413797-0/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21" t="25083" r="10560" b="61801"/>
          <a:stretch/>
        </p:blipFill>
        <p:spPr bwMode="auto">
          <a:xfrm>
            <a:off x="4667990" y="3462564"/>
            <a:ext cx="1057898" cy="124462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 descr="http://mtdata.ru/u23/photo1189/20144413797-0/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86" t="50495" r="10795" b="36389"/>
          <a:stretch/>
        </p:blipFill>
        <p:spPr bwMode="auto">
          <a:xfrm>
            <a:off x="5976022" y="3480518"/>
            <a:ext cx="1080120" cy="124462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Рисунок 13" descr="http://mtdata.ru/u23/photo1189/20144413797-0/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1" t="50495" r="67370" b="36389"/>
          <a:stretch/>
        </p:blipFill>
        <p:spPr bwMode="auto">
          <a:xfrm>
            <a:off x="7380312" y="3480518"/>
            <a:ext cx="1080120" cy="1226674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39552" y="4869160"/>
            <a:ext cx="8064896" cy="72008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44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961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/>
      <p:bldP spid="6" grpId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Домашнее задание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3247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Параграф 6.2.</a:t>
            </a:r>
          </a:p>
          <a:p>
            <a:r>
              <a:rPr lang="ru-RU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Изготовить  ватно-марлевую повязку.</a:t>
            </a:r>
            <a:endParaRPr lang="ru-RU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451936" y="26983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Рефлексия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457200" y="3772325"/>
            <a:ext cx="8229600" cy="1324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Продолжите предложение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Сегодня на уроке я научился...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Сегодня на уроке мне понравилось...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Сегодня на 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уроке</a:t>
            </a:r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я повторил...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Сегодня на уроке я закрепил...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9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Используемые ресурсы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Изображение на слайде 1: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2"/>
              </a:rPr>
              <a:t>http://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2"/>
              </a:rPr>
              <a:t>www.diariodemexicousa.com/wp-content/uploads/2013/10/siriaarmasquimicas1.jpg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1700" dirty="0">
                <a:solidFill>
                  <a:schemeClr val="bg1"/>
                </a:solidFill>
                <a:latin typeface="Comic Sans MS" panose="030F0702030302020204" pitchFamily="66" charset="0"/>
              </a:rPr>
              <a:t>Изображения на слайде </a:t>
            </a:r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3: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3"/>
              </a:rPr>
              <a:t>http://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3"/>
              </a:rPr>
              <a:t>clipartix.com/wp-content/uploads/2016/05/Child-thinking-clipart.jpg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Изображения </a:t>
            </a:r>
            <a:r>
              <a:rPr lang="ru-RU" sz="1700" dirty="0">
                <a:solidFill>
                  <a:schemeClr val="bg1"/>
                </a:solidFill>
                <a:latin typeface="Comic Sans MS" panose="030F0702030302020204" pitchFamily="66" charset="0"/>
              </a:rPr>
              <a:t>на слайде </a:t>
            </a:r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5:</a:t>
            </a:r>
            <a:endParaRPr lang="ru-RU" sz="17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4"/>
              </a:rPr>
              <a:t>http</a:t>
            </a: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4"/>
              </a:rPr>
              <a:t>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4"/>
              </a:rPr>
              <a:t>rating-news.ru/image_cache/14/2014/07/21/546a/b510e750fde512f056b6b613bbb84f86_L.jpg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5"/>
              </a:rPr>
              <a:t>http://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5"/>
              </a:rPr>
              <a:t>900igr.net/datai/obg/Grazhdanskaja-oborona-Rossii/0010-021-Obuchenie-naselenija-sposobam-zaschity.png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6"/>
              </a:rPr>
              <a:t>http://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6"/>
              </a:rPr>
              <a:t>dnepr.info/wp-content/uploads/2015/02/RAW-01293.jpg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Изображение </a:t>
            </a:r>
            <a:r>
              <a:rPr lang="ru-RU" sz="1700" dirty="0">
                <a:solidFill>
                  <a:schemeClr val="bg1"/>
                </a:solidFill>
                <a:latin typeface="Comic Sans MS" panose="030F0702030302020204" pitchFamily="66" charset="0"/>
              </a:rPr>
              <a:t>на слайде 6</a:t>
            </a:r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7"/>
              </a:rPr>
              <a:t>http://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7"/>
              </a:rPr>
              <a:t>www.hors01.ru/files/Image/image-19.jpg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8"/>
              </a:rPr>
              <a:t>http://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8"/>
              </a:rPr>
              <a:t>img-fotki.yandex.ru/get/6003/42734799.2c/0_65191_e4017527_L.jpg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Видеофрагмент  «Химическая авария»</a:t>
            </a:r>
          </a:p>
          <a:p>
            <a:pPr marL="0" lvl="0" indent="0">
              <a:buNone/>
            </a:pPr>
            <a:r>
              <a:rPr lang="en-US" sz="1800" u="sng" dirty="0" smtClean="0">
                <a:hlinkClick r:id="rId9"/>
              </a:rPr>
              <a:t>https</a:t>
            </a:r>
            <a:r>
              <a:rPr lang="ru-RU" sz="1800" u="sng" dirty="0">
                <a:hlinkClick r:id="rId9"/>
              </a:rPr>
              <a:t>://</a:t>
            </a:r>
            <a:r>
              <a:rPr lang="en-US" sz="1800" u="sng" dirty="0">
                <a:hlinkClick r:id="rId9"/>
              </a:rPr>
              <a:t>www</a:t>
            </a:r>
            <a:r>
              <a:rPr lang="ru-RU" sz="1800" u="sng" dirty="0">
                <a:hlinkClick r:id="rId9"/>
              </a:rPr>
              <a:t>.</a:t>
            </a:r>
            <a:r>
              <a:rPr lang="en-US" sz="1800" u="sng" dirty="0" err="1">
                <a:hlinkClick r:id="rId9"/>
              </a:rPr>
              <a:t>youtube</a:t>
            </a:r>
            <a:r>
              <a:rPr lang="ru-RU" sz="1800" u="sng" dirty="0">
                <a:hlinkClick r:id="rId9"/>
              </a:rPr>
              <a:t>.</a:t>
            </a:r>
            <a:r>
              <a:rPr lang="en-US" sz="1800" u="sng" dirty="0">
                <a:hlinkClick r:id="rId9"/>
              </a:rPr>
              <a:t>com</a:t>
            </a:r>
            <a:r>
              <a:rPr lang="ru-RU" sz="1800" u="sng" dirty="0">
                <a:hlinkClick r:id="rId9"/>
              </a:rPr>
              <a:t>/</a:t>
            </a:r>
            <a:r>
              <a:rPr lang="en-US" sz="1800" u="sng" dirty="0">
                <a:hlinkClick r:id="rId9"/>
              </a:rPr>
              <a:t>watch</a:t>
            </a:r>
            <a:r>
              <a:rPr lang="ru-RU" sz="1800" u="sng" dirty="0">
                <a:hlinkClick r:id="rId9"/>
              </a:rPr>
              <a:t>?</a:t>
            </a:r>
            <a:r>
              <a:rPr lang="en-US" sz="1800" u="sng" dirty="0">
                <a:hlinkClick r:id="rId9"/>
              </a:rPr>
              <a:t>v</a:t>
            </a:r>
            <a:r>
              <a:rPr lang="ru-RU" sz="1800" u="sng" dirty="0">
                <a:hlinkClick r:id="rId9"/>
              </a:rPr>
              <a:t>=6</a:t>
            </a:r>
            <a:r>
              <a:rPr lang="en-US" sz="1800" u="sng" dirty="0" err="1">
                <a:hlinkClick r:id="rId9"/>
              </a:rPr>
              <a:t>weIcvJ</a:t>
            </a:r>
            <a:r>
              <a:rPr lang="ru-RU" sz="1800" u="sng" dirty="0">
                <a:hlinkClick r:id="rId9"/>
              </a:rPr>
              <a:t>8</a:t>
            </a:r>
            <a:r>
              <a:rPr lang="en-US" sz="1800" u="sng" dirty="0" err="1">
                <a:hlinkClick r:id="rId9"/>
              </a:rPr>
              <a:t>rA</a:t>
            </a:r>
            <a:r>
              <a:rPr lang="ru-RU" sz="1800" u="sng" dirty="0" smtClean="0">
                <a:hlinkClick r:id="rId9"/>
              </a:rPr>
              <a:t>0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Изображение </a:t>
            </a:r>
            <a:r>
              <a:rPr lang="ru-RU" sz="1700" dirty="0">
                <a:solidFill>
                  <a:schemeClr val="bg1"/>
                </a:solidFill>
                <a:latin typeface="Comic Sans MS" panose="030F0702030302020204" pitchFamily="66" charset="0"/>
              </a:rPr>
              <a:t>на слайде </a:t>
            </a:r>
            <a:r>
              <a:rPr lang="ru-RU" sz="1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12: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  <a:latin typeface="Comic Sans MS" panose="030F0702030302020204" pitchFamily="66" charset="0"/>
                <a:hlinkClick r:id="rId10"/>
              </a:rPr>
              <a:t>http://</a:t>
            </a:r>
            <a:r>
              <a:rPr lang="en-US" sz="1700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10"/>
              </a:rPr>
              <a:t>mtdata.ru/u23/photo1189/20144413797-0/original.jpg</a:t>
            </a:r>
            <a:endParaRPr lang="ru-RU" sz="17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6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712968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Разгадайте кроссворд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7159912"/>
              </p:ext>
            </p:extLst>
          </p:nvPr>
        </p:nvGraphicFramePr>
        <p:xfrm>
          <a:off x="3534567" y="2027749"/>
          <a:ext cx="535791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739"/>
                <a:gridCol w="669739"/>
                <a:gridCol w="669739"/>
                <a:gridCol w="669739"/>
                <a:gridCol w="669739"/>
                <a:gridCol w="669739"/>
                <a:gridCol w="669739"/>
                <a:gridCol w="669739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4549529"/>
              </p:ext>
            </p:extLst>
          </p:nvPr>
        </p:nvGraphicFramePr>
        <p:xfrm>
          <a:off x="827585" y="2766071"/>
          <a:ext cx="6048675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75"/>
                <a:gridCol w="672075"/>
                <a:gridCol w="672075"/>
                <a:gridCol w="672075"/>
                <a:gridCol w="672075"/>
                <a:gridCol w="672075"/>
                <a:gridCol w="672075"/>
                <a:gridCol w="672075"/>
                <a:gridCol w="672075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188735"/>
              </p:ext>
            </p:extLst>
          </p:nvPr>
        </p:nvGraphicFramePr>
        <p:xfrm>
          <a:off x="849667" y="3507885"/>
          <a:ext cx="468052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646"/>
                <a:gridCol w="668646"/>
                <a:gridCol w="668646"/>
                <a:gridCol w="668646"/>
                <a:gridCol w="668646"/>
                <a:gridCol w="668646"/>
                <a:gridCol w="668646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2357848" y="1213687"/>
            <a:ext cx="5408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</a:t>
            </a:r>
            <a:endParaRPr lang="ru-RU" sz="48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03280" y="1966193"/>
            <a:ext cx="7216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</a:t>
            </a:r>
            <a:endParaRPr lang="ru-RU" sz="48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5812" y="2598003"/>
            <a:ext cx="6835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endParaRPr lang="ru-RU" sz="48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5812" y="3416423"/>
            <a:ext cx="5738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</a:t>
            </a:r>
            <a:endParaRPr lang="ru-RU" sz="48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290974" y="4247420"/>
            <a:ext cx="4638523" cy="996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Радиоактивный газ, самый главный из естественных источников радиации.</a:t>
            </a:r>
            <a:endParaRPr lang="ru-RU" sz="23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7193" y="1196752"/>
            <a:ext cx="1766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Ответ</a:t>
            </a:r>
            <a:endParaRPr lang="ru-RU" sz="4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4189027"/>
              </p:ext>
            </p:extLst>
          </p:nvPr>
        </p:nvGraphicFramePr>
        <p:xfrm>
          <a:off x="2872291" y="1374353"/>
          <a:ext cx="3313045" cy="5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9"/>
                <a:gridCol w="662609"/>
                <a:gridCol w="662609"/>
                <a:gridCol w="662609"/>
                <a:gridCol w="662609"/>
              </a:tblGrid>
              <a:tr h="591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9601477"/>
              </p:ext>
            </p:extLst>
          </p:nvPr>
        </p:nvGraphicFramePr>
        <p:xfrm>
          <a:off x="2857720" y="1374353"/>
          <a:ext cx="3313045" cy="5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9"/>
                <a:gridCol w="662609"/>
                <a:gridCol w="662609"/>
                <a:gridCol w="662609"/>
                <a:gridCol w="662609"/>
              </a:tblGrid>
              <a:tr h="591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Р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  <a:endParaRPr lang="ru-RU" sz="2800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Д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О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Н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  <p:sp>
        <p:nvSpPr>
          <p:cNvPr id="25" name="Подзаголовок 2"/>
          <p:cNvSpPr txBox="1">
            <a:spLocks/>
          </p:cNvSpPr>
          <p:nvPr/>
        </p:nvSpPr>
        <p:spPr>
          <a:xfrm>
            <a:off x="276907" y="5435522"/>
            <a:ext cx="4421569" cy="996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2. Японский город, подвергшийся атомной бомбардировке.</a:t>
            </a:r>
            <a:endParaRPr lang="ru-RU" sz="23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5318990"/>
              </p:ext>
            </p:extLst>
          </p:nvPr>
        </p:nvGraphicFramePr>
        <p:xfrm>
          <a:off x="3534565" y="2029474"/>
          <a:ext cx="535791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739"/>
                <a:gridCol w="669739"/>
                <a:gridCol w="669739"/>
                <a:gridCol w="669739"/>
                <a:gridCol w="669739"/>
                <a:gridCol w="669739"/>
                <a:gridCol w="669739"/>
                <a:gridCol w="669739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Х</a:t>
                      </a:r>
                      <a:endParaRPr lang="ru-RU" sz="2800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И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Р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О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С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И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М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А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738981" y="4247420"/>
            <a:ext cx="4076757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3. Украинский город, </a:t>
            </a:r>
          </a:p>
          <a:p>
            <a:pPr>
              <a:lnSpc>
                <a:spcPct val="90000"/>
              </a:lnSpc>
            </a:pPr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</a:rPr>
              <a:t>п</a:t>
            </a: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ечально известный из-за</a:t>
            </a:r>
          </a:p>
          <a:p>
            <a:pPr>
              <a:lnSpc>
                <a:spcPct val="90000"/>
              </a:lnSpc>
            </a:pPr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</a:rPr>
              <a:t>а</a:t>
            </a: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варии на АЭС. </a:t>
            </a:r>
            <a:endParaRPr lang="ru-RU" sz="23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6624895"/>
              </p:ext>
            </p:extLst>
          </p:nvPr>
        </p:nvGraphicFramePr>
        <p:xfrm>
          <a:off x="827585" y="2768352"/>
          <a:ext cx="6063516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724"/>
                <a:gridCol w="673724"/>
                <a:gridCol w="673724"/>
                <a:gridCol w="673724"/>
                <a:gridCol w="673724"/>
                <a:gridCol w="673724"/>
                <a:gridCol w="673724"/>
                <a:gridCol w="673724"/>
                <a:gridCol w="67372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Ч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Е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Р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Н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О</a:t>
                      </a:r>
                      <a:endParaRPr lang="ru-RU" sz="2800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Б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Ы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Л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Ь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487698" y="5435522"/>
            <a:ext cx="447679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4. Болезнь, возникающая в результате воздействия </a:t>
            </a:r>
          </a:p>
          <a:p>
            <a:pPr>
              <a:lnSpc>
                <a:spcPct val="90000"/>
              </a:lnSpc>
            </a:pPr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</a:rPr>
              <a:t>и</a:t>
            </a: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онизирующего излучения.</a:t>
            </a:r>
            <a:endParaRPr lang="ru-RU" sz="23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8000698"/>
              </p:ext>
            </p:extLst>
          </p:nvPr>
        </p:nvGraphicFramePr>
        <p:xfrm>
          <a:off x="849667" y="3507885"/>
          <a:ext cx="468052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646"/>
                <a:gridCol w="668646"/>
                <a:gridCol w="668646"/>
                <a:gridCol w="668646"/>
                <a:gridCol w="668646"/>
                <a:gridCol w="668646"/>
                <a:gridCol w="668646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Л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У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Ч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Е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В</a:t>
                      </a:r>
                      <a:endParaRPr lang="ru-RU" sz="2800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А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anose="030F0702030302020204" pitchFamily="66" charset="0"/>
                        </a:rPr>
                        <a:t>Я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93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296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3674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Как расшифровывается аббревиатура АХОВ?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15515" y="1916832"/>
            <a:ext cx="7180821" cy="1080120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02897" y="1735678"/>
            <a:ext cx="6912768" cy="1008112"/>
          </a:xfrm>
          <a:prstGeom prst="round2DiagRect">
            <a:avLst/>
          </a:prstGeom>
          <a:solidFill>
            <a:srgbClr val="9751CB"/>
          </a:solidFill>
          <a:ln w="5715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Аварийно</a:t>
            </a:r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химически опасные вещества</a:t>
            </a:r>
            <a:endParaRPr lang="ru-RU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-28063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Что такое АХОВ?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15515" y="3284984"/>
            <a:ext cx="8280920" cy="3096344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7"/>
          <p:cNvSpPr txBox="1">
            <a:spLocks/>
          </p:cNvSpPr>
          <p:nvPr/>
        </p:nvSpPr>
        <p:spPr>
          <a:xfrm>
            <a:off x="827584" y="3140968"/>
            <a:ext cx="7859216" cy="2857670"/>
          </a:xfrm>
          <a:prstGeom prst="round2DiagRect">
            <a:avLst/>
          </a:prstGeom>
          <a:solidFill>
            <a:srgbClr val="00B0F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Это опасные химические вещества, применяемые в промышленности и в с/х, при аварийном выбросе которых может произойти заражение окружающей среды в поражающих живой организм концентрациях</a:t>
            </a:r>
            <a:endParaRPr lang="ru-RU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clipartix.com/wp-content/uploads/2016/05/Child-thinking-clipart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563" b="98313" l="9871" r="89968">
                        <a14:foregroundMark x1="26537" y1="16063" x2="65939" y2="30125"/>
                        <a14:foregroundMark x1="67395" y1="31813" x2="73948" y2="40313"/>
                        <a14:foregroundMark x1="47735" y1="47625" x2="63754" y2="82000"/>
                        <a14:foregroundMark x1="72492" y1="54375" x2="69579" y2="60563"/>
                        <a14:foregroundMark x1="59385" y1="87625" x2="60841" y2="91563"/>
                        <a14:foregroundMark x1="19256" y1="19438" x2="52104" y2="29563"/>
                        <a14:foregroundMark x1="41778" y1="8405" x2="51111" y2="32590"/>
                        <a14:foregroundMark x1="69333" y1="24185" x2="43111" y2="26415"/>
                        <a14:foregroundMark x1="40889" y1="10635" x2="65111" y2="21269"/>
                        <a14:foregroundMark x1="56222" y1="37050" x2="15333" y2="26415"/>
                        <a14:foregroundMark x1="58444" y1="60720" x2="43778" y2="59177"/>
                        <a14:foregroundMark x1="45333" y1="52830" x2="54889" y2="52830"/>
                        <a14:foregroundMark x1="48889" y1="55232" x2="48889" y2="57461"/>
                        <a14:foregroundMark x1="73111" y1="52316" x2="73778" y2="59691"/>
                        <a14:foregroundMark x1="68000" y1="52316" x2="62889" y2="64666"/>
                        <a14:foregroundMark x1="68000" y1="64666" x2="60667" y2="82847"/>
                        <a14:foregroundMark x1="51111" y1="67067" x2="57111" y2="84391"/>
                        <a14:foregroundMark x1="62889" y1="86106" x2="73111" y2="70326"/>
                        <a14:foregroundMark x1="71556" y1="70326" x2="48222" y2="70326"/>
                        <a14:foregroundMark x1="55556" y1="54031" x2="56222" y2="59691"/>
                        <a14:foregroundMark x1="17556" y1="23671" x2="48222" y2="28645"/>
                        <a14:foregroundMark x1="25556" y1="32075" x2="47556" y2="37050"/>
                        <a14:foregroundMark x1="61333" y1="35506" x2="72222" y2="35506"/>
                        <a14:foregroundMark x1="67333" y1="28645" x2="68667" y2="14065"/>
                        <a14:foregroundMark x1="21333" y1="18010" x2="52667" y2="5489"/>
                        <a14:foregroundMark x1="54000" y1="9434" x2="76000" y2="23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2634" y="574779"/>
            <a:ext cx="1871128" cy="242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85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animBg="1"/>
      <p:bldP spid="8" grpId="0" uiExpand="1" build="p" animBg="1"/>
      <p:bldP spid="6" grpId="0"/>
      <p:bldP spid="6" grpId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Химическая защита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03056" y="2060848"/>
            <a:ext cx="8280920" cy="2952328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24760" y="2084900"/>
            <a:ext cx="7859216" cy="2404863"/>
          </a:xfrm>
          <a:prstGeom prst="round2DiagRect">
            <a:avLst/>
          </a:prstGeom>
          <a:solidFill>
            <a:srgbClr val="31593B"/>
          </a:solidFill>
          <a:ln w="5715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К</a:t>
            </a:r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омплекс </a:t>
            </a:r>
            <a:r>
              <a:rPr lang="ru-RU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мероприятий, направленных на исключение или ослабление воздействия </a:t>
            </a:r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химически </a:t>
            </a:r>
            <a:r>
              <a:rPr lang="ru-RU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опасных веществ на население и уменьшение масштабов последствий химических аварий</a:t>
            </a:r>
          </a:p>
        </p:txBody>
      </p:sp>
    </p:spTree>
    <p:extLst>
      <p:ext uri="{BB962C8B-B14F-4D97-AF65-F5344CB8AC3E}">
        <p14:creationId xmlns:p14="http://schemas.microsoft.com/office/powerpoint/2010/main" xmlns="" val="30550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30268" y="248453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Основные мероприятия по химической защите населения</a:t>
            </a:r>
            <a:endParaRPr lang="ru-RU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84247" y="1715957"/>
            <a:ext cx="8292209" cy="460851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0863459"/>
              </p:ext>
            </p:extLst>
          </p:nvPr>
        </p:nvGraphicFramePr>
        <p:xfrm>
          <a:off x="749218" y="1268761"/>
          <a:ext cx="7920880" cy="4660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658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Средства индивидуальной защиты (СИЗ)</a:t>
            </a:r>
            <a:endParaRPr lang="ru-RU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23527" y="764704"/>
            <a:ext cx="8394577" cy="2736304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61855504"/>
              </p:ext>
            </p:extLst>
          </p:nvPr>
        </p:nvGraphicFramePr>
        <p:xfrm>
          <a:off x="488504" y="1124744"/>
          <a:ext cx="8229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5919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Характеристика наиболее распространенных АХОВ</a:t>
            </a:r>
            <a:endParaRPr lang="ru-RU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84247" y="1268760"/>
            <a:ext cx="8220201" cy="5055709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62524172"/>
              </p:ext>
            </p:extLst>
          </p:nvPr>
        </p:nvGraphicFramePr>
        <p:xfrm>
          <a:off x="899592" y="1268760"/>
          <a:ext cx="7715200" cy="4590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402"/>
                <a:gridCol w="2295240"/>
                <a:gridCol w="3452558"/>
              </a:tblGrid>
              <a:tr h="75523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omic Sans MS" panose="030F0702030302020204" pitchFamily="66" charset="0"/>
                        </a:rPr>
                        <a:t>Название</a:t>
                      </a:r>
                      <a:endParaRPr lang="ru-RU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5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omic Sans MS" panose="030F0702030302020204" pitchFamily="66" charset="0"/>
                        </a:rPr>
                        <a:t>Физические свойства</a:t>
                      </a:r>
                      <a:endParaRPr lang="ru-RU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5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omic Sans MS" panose="030F0702030302020204" pitchFamily="66" charset="0"/>
                        </a:rPr>
                        <a:t>Признаки отравления</a:t>
                      </a:r>
                      <a:endParaRPr lang="ru-RU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51CB"/>
                    </a:solidFill>
                  </a:tcPr>
                </a:tc>
              </a:tr>
              <a:tr h="172864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ХЛОР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газ желто-зелёного цвета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с резким запахом хлорки, тяжелее воздуха</a:t>
                      </a:r>
                      <a:endParaRPr lang="ru-RU" sz="24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резкая загрудинная боль, резь в глазах, слезотечение, сухой кашель, рвота, нарушение координации, одышка</a:t>
                      </a:r>
                      <a:endParaRPr lang="ru-RU" sz="24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5051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АММИАК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бесцветный газ с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резким запахом, легче воздуха</a:t>
                      </a:r>
                      <a:endParaRPr lang="ru-RU" sz="24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пары сильно раздражают слизистые оболочки и кожные покровы, </a:t>
                      </a:r>
                      <a:r>
                        <a:rPr lang="ru-RU" sz="2400" kern="1200" baseline="0" dirty="0" smtClean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возбуждают ЦНС и вызывают судороги</a:t>
                      </a:r>
                      <a:endParaRPr lang="ru-RU" sz="24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9673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886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Как действовать при химической аварии?</a:t>
            </a:r>
            <a:br>
              <a:rPr lang="ru-RU" sz="2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2600" b="1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ЭТО ВАЖНО!</a:t>
            </a:r>
            <a:endParaRPr lang="ru-RU" sz="2600" b="1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10072" y="1133947"/>
            <a:ext cx="4176464" cy="619268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4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Если самостоятельно </a:t>
            </a:r>
            <a:r>
              <a:rPr lang="ru-R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выходите из зоны заражения, двигайтесь перпендикулярно направлению ветра на возвышенное, хорошо проветриваемое место, на расстояние не менее 1,5 км от места пребывания. </a:t>
            </a:r>
          </a:p>
          <a:p>
            <a:pPr marL="0" indent="0" algn="just">
              <a:buNone/>
            </a:pPr>
            <a:endParaRPr lang="ru-RU" sz="4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sz="4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Для повышения защитных </a:t>
            </a:r>
            <a:r>
              <a:rPr lang="ru-R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свойств ватно-марлевой повязки  или подручных изделий из ткани смочите  либо 2-5% раствором пищевой соды (для защиты от хлора), либо 2% раствором лимонной</a:t>
            </a:r>
          </a:p>
          <a:p>
            <a:pPr marL="514350" indent="-514350" algn="just">
              <a:buAutoNum type="arabicPeriod"/>
            </a:pPr>
            <a:endParaRPr lang="en-US" sz="3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4716016" y="1136204"/>
            <a:ext cx="4032448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и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ли уксусной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кислоты (для защиты от аммиака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ru-RU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ru-RU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При невозможности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покинуть</a:t>
            </a:r>
            <a:r>
              <a:rPr lang="ru-RU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зону заражения место укрытия выбирайте в зависимости от свойств АХОВ. При заражении аммиаком нужно укрываться в полуподвальных или подвальных помещениях, а при заражении хлором , фосгеном – на верхних этажах здания.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9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336704"/>
          </a:xfrm>
          <a:prstGeom prst="round2DiagRect">
            <a:avLst/>
          </a:prstGeom>
          <a:solidFill>
            <a:srgbClr val="31593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-2770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Лабораторная работа</a:t>
            </a:r>
            <a:endParaRPr lang="ru-RU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32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Тема: «Знакомство </a:t>
            </a:r>
            <a:r>
              <a:rPr lang="ru-RU" sz="2400" b="1" u="sng" dirty="0">
                <a:solidFill>
                  <a:srgbClr val="FFC000"/>
                </a:solidFill>
                <a:latin typeface="Comic Sans MS" panose="030F0702030302020204" pitchFamily="66" charset="0"/>
              </a:rPr>
              <a:t>с фильтрующим противогазом </a:t>
            </a:r>
            <a:r>
              <a:rPr lang="ru-RU" sz="2400" b="1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ГП-5»</a:t>
            </a:r>
            <a:endParaRPr lang="ru-RU" sz="2400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2400" b="1" u="sng" dirty="0">
                <a:solidFill>
                  <a:srgbClr val="FFC000"/>
                </a:solidFill>
                <a:latin typeface="Comic Sans MS" panose="030F0702030302020204" pitchFamily="66" charset="0"/>
              </a:rPr>
              <a:t>Цель: </a:t>
            </a:r>
          </a:p>
          <a:p>
            <a:pPr lvl="0">
              <a:lnSpc>
                <a:spcPct val="70000"/>
              </a:lnSpc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Изучить устройство противогаза ГП-5.</a:t>
            </a:r>
          </a:p>
          <a:p>
            <a:pPr>
              <a:lnSpc>
                <a:spcPct val="70000"/>
              </a:lnSpc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Определить размер шлема- маски  противогаза 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ГП-5</a:t>
            </a: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	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ХОД </a:t>
            </a: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РАБОТЫ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1.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Знакомство  </a:t>
            </a: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с устройством противогаза ГП-5.</a:t>
            </a:r>
            <a: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Рассмотрите резиновую шлем-маску,        фильтрующе-поглощающую  коробку, сумку, в которой хранится противогаз.</a:t>
            </a:r>
          </a:p>
          <a:p>
            <a:pPr>
              <a:lnSpc>
                <a:spcPct val="70000"/>
              </a:lnSpc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Запишите  составные части противогаза ГП-5. </a:t>
            </a:r>
          </a:p>
          <a:p>
            <a:pPr>
              <a:lnSpc>
                <a:spcPct val="70000"/>
              </a:lnSpc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Пользуясь учебником (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с.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138-139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 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ответьте на вопросы: </a:t>
            </a:r>
          </a:p>
          <a:p>
            <a:pPr>
              <a:lnSpc>
                <a:spcPct val="70000"/>
              </a:lnSpc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От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каких АХОВ не защищает противогаз ГП-5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  <a:endParaRPr 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70000"/>
              </a:lnSpc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Как повысить защитные свойства ГП-5?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1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780</Words>
  <Application>Microsoft Office PowerPoint</Application>
  <PresentationFormat>Экран (4:3)</PresentationFormat>
  <Paragraphs>142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Обеспечение химической защиты населения</vt:lpstr>
      <vt:lpstr>Разгадайте кроссворд</vt:lpstr>
      <vt:lpstr>Как расшифровывается аббревиатура АХОВ?</vt:lpstr>
      <vt:lpstr>Химическая защита</vt:lpstr>
      <vt:lpstr>Основные мероприятия по химической защите населения</vt:lpstr>
      <vt:lpstr>Средства индивидуальной защиты (СИЗ)</vt:lpstr>
      <vt:lpstr>Характеристика наиболее распространенных АХОВ</vt:lpstr>
      <vt:lpstr>Как действовать при химической аварии? ЭТО ВАЖНО!</vt:lpstr>
      <vt:lpstr>Лабораторная работа</vt:lpstr>
      <vt:lpstr>Лабораторная работа</vt:lpstr>
      <vt:lpstr>Подведение итогов</vt:lpstr>
      <vt:lpstr>Домашнее задание</vt:lpstr>
      <vt:lpstr>Используемые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Обеспечение химической защиты населения</dc:title>
  <dc:creator>светлана</dc:creator>
  <cp:lastModifiedBy>777</cp:lastModifiedBy>
  <cp:revision>69</cp:revision>
  <dcterms:created xsi:type="dcterms:W3CDTF">2016-01-16T14:18:05Z</dcterms:created>
  <dcterms:modified xsi:type="dcterms:W3CDTF">2021-02-17T03:04:13Z</dcterms:modified>
</cp:coreProperties>
</file>