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72" r:id="rId7"/>
    <p:sldId id="265" r:id="rId8"/>
    <p:sldId id="266" r:id="rId9"/>
    <p:sldId id="267" r:id="rId10"/>
    <p:sldId id="277" r:id="rId11"/>
    <p:sldId id="262" r:id="rId12"/>
    <p:sldId id="268" r:id="rId13"/>
    <p:sldId id="269" r:id="rId14"/>
    <p:sldId id="270" r:id="rId15"/>
    <p:sldId id="264" r:id="rId16"/>
    <p:sldId id="271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595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yphone.info/photo/a/16132523_1.jpg" TargetMode="External"/><Relationship Id="rId2" Type="http://schemas.openxmlformats.org/officeDocument/2006/relationships/hyperlink" Target="http://content.foto.mail.ru/mail/talk-askar/_blogs/i-8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ing.ru/images/gallery/2/photo-1379946521.jpghttp:/www.roing.ru/images/gallery/2/photo-1379946521.jpg" TargetMode="External"/><Relationship Id="rId4" Type="http://schemas.openxmlformats.org/officeDocument/2006/relationships/hyperlink" Target="http://i.ytimg.com/vi/LUUeBRZ-lOg/maxresdefaul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smaps.ru/wp-content/uploads/2010/10/physic_russia6.jpg" TargetMode="External"/><Relationship Id="rId3" Type="http://schemas.openxmlformats.org/officeDocument/2006/relationships/hyperlink" Target="http://m.gifmania.ru/Animated-Gifs-Iskusstvo/Animations-Music/Images-Solfege/Metronomes/Metronomes-56179.gif" TargetMode="External"/><Relationship Id="rId7" Type="http://schemas.openxmlformats.org/officeDocument/2006/relationships/hyperlink" Target="http://infodoski.ru/d/661318/d/6_4.jpg" TargetMode="External"/><Relationship Id="rId2" Type="http://schemas.openxmlformats.org/officeDocument/2006/relationships/hyperlink" Target="http://www.zooclub.ru/attach/fotogal/anima/29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0;&#1074;&#1072;&#1085;&#1086;&#1074;-&#1072;&#1084;.&#1088;&#1092;/obzh_07/ur_10/ur_10_02.png" TargetMode="External"/><Relationship Id="rId5" Type="http://schemas.openxmlformats.org/officeDocument/2006/relationships/hyperlink" Target="http://files.woolwares.webnode.ru/200002825-990439af6a/edaa-971.gif" TargetMode="External"/><Relationship Id="rId4" Type="http://schemas.openxmlformats.org/officeDocument/2006/relationships/hyperlink" Target="http://lamcdn.net/the-village.ru/post_image-image/TFD21MRBhbWGhSYkgY2Aqw-article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rchiumru.r.worldssl.net/users/14199/images/detailed/16/%D0%9C%D0%B8%D0%BA%D1%80%D0%BE%D1%84%D0%BE%D0%BD_STAGG_MD-1500BKH1.jpg?t=1463242333" TargetMode="External"/><Relationship Id="rId2" Type="http://schemas.openxmlformats.org/officeDocument/2006/relationships/hyperlink" Target="https://0.s3.envato.com/files/113292950/pv_59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content.foto.mail.ru/mail/talk-askar/_blogs/i-89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88" y="284700"/>
            <a:ext cx="8639891" cy="631265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-396552" y="5105400"/>
            <a:ext cx="6400800" cy="17526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4098" y="476672"/>
            <a:ext cx="8274281" cy="2860358"/>
          </a:xfrm>
          <a:prstGeom prst="round2Diag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Защита населения от </a:t>
            </a:r>
          </a:p>
          <a:p>
            <a:pPr algn="ctr"/>
            <a:r>
              <a:rPr lang="ru-RU" sz="5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оследствий селевых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потоков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981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Физкультминутка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11559" y="836712"/>
            <a:ext cx="8280921" cy="5328592"/>
          </a:xfrm>
          <a:prstGeom prst="round2DiagRect">
            <a:avLst/>
          </a:prstGeom>
          <a:ln w="762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«Черепаха»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ru-RU" sz="2400" dirty="0" smtClean="0">
                <a:latin typeface="Comic Sans MS" panose="030F0702030302020204" pitchFamily="66" charset="0"/>
              </a:rPr>
              <a:t>наклоны  головы 						вперёд - назад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«Метроном»	</a:t>
            </a:r>
            <a:r>
              <a:rPr lang="ru-RU" sz="2400" dirty="0">
                <a:latin typeface="Comic Sans MS" panose="030F0702030302020204" pitchFamily="66" charset="0"/>
              </a:rPr>
              <a:t> наклоны  головы 					</a:t>
            </a:r>
            <a:r>
              <a:rPr lang="ru-RU" sz="2400" dirty="0" smtClean="0">
                <a:latin typeface="Comic Sans MS" panose="030F0702030302020204" pitchFamily="66" charset="0"/>
              </a:rPr>
              <a:t>	вправо - влево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«Сова»		</a:t>
            </a:r>
            <a:r>
              <a:rPr lang="ru-RU" sz="2400" dirty="0">
                <a:latin typeface="Comic Sans MS" panose="030F0702030302020204" pitchFamily="66" charset="0"/>
              </a:rPr>
              <a:t>поворот головы </a:t>
            </a:r>
            <a:r>
              <a:rPr lang="ru-RU" sz="2400" dirty="0" smtClean="0">
                <a:latin typeface="Comic Sans MS" panose="030F0702030302020204" pitchFamily="66" charset="0"/>
              </a:rPr>
              <a:t>						вправо-влево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Упражнение «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Тыква»		</a:t>
            </a:r>
            <a:r>
              <a:rPr lang="ru-RU" sz="2400" dirty="0">
                <a:latin typeface="Comic Sans MS" panose="030F0702030302020204" pitchFamily="66" charset="0"/>
              </a:rPr>
              <a:t>круговые </a:t>
            </a:r>
            <a:r>
              <a:rPr lang="ru-RU" sz="2400" dirty="0" smtClean="0">
                <a:latin typeface="Comic Sans MS" panose="030F0702030302020204" pitchFamily="66" charset="0"/>
              </a:rPr>
              <a:t>движения 					головой </a:t>
            </a:r>
            <a:r>
              <a:rPr lang="ru-RU" sz="2400" dirty="0">
                <a:latin typeface="Comic Sans MS" panose="030F0702030302020204" pitchFamily="66" charset="0"/>
              </a:rPr>
              <a:t>в одну и </a:t>
            </a:r>
            <a:r>
              <a:rPr lang="ru-RU" sz="2400" dirty="0" smtClean="0">
                <a:latin typeface="Comic Sans MS" panose="030F0702030302020204" pitchFamily="66" charset="0"/>
              </a:rPr>
              <a:t>						другую </a:t>
            </a:r>
            <a:r>
              <a:rPr lang="ru-RU" sz="2400" dirty="0">
                <a:latin typeface="Comic Sans MS" panose="030F0702030302020204" pitchFamily="66" charset="0"/>
              </a:rPr>
              <a:t>сторону</a:t>
            </a:r>
            <a:endParaRPr lang="ru-RU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zooclub.ru/attach/fotogal/anima/2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10975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.gifmania.ru/Animated-Gifs-Iskusstvo/Animations-Music/Images-Solfege/Metronomes/Metronomes-56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059" y="2780929"/>
            <a:ext cx="66864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mcdn.net/the-village.ru/post_image-image/TFD21MRBhbWGhSYkgY2Aqw-articl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049" y="4005064"/>
            <a:ext cx="1628180" cy="91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les.woolwares.webnode.ru/200002825-990439af6a/edaa-97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090" y="5157192"/>
            <a:ext cx="1143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8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7697" y="259904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9057" y="32787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необходимо делать при угрозе схода селей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9389" y="1959555"/>
            <a:ext cx="2564391" cy="4407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Включите телевизор, радио и выслушайте рекомендации</a:t>
            </a:r>
          </a:p>
          <a:p>
            <a:pPr marL="0" indent="0" algn="just"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Внесите имущество со двора и балкона в дом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92" t="13570" r="4336" b="72861"/>
          <a:stretch/>
        </p:blipFill>
        <p:spPr bwMode="auto">
          <a:xfrm>
            <a:off x="2955853" y="1972679"/>
            <a:ext cx="15923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97" t="13570" r="25812" b="72861"/>
          <a:stretch/>
        </p:blipFill>
        <p:spPr bwMode="auto">
          <a:xfrm>
            <a:off x="2955853" y="4512532"/>
            <a:ext cx="1580251" cy="16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52942" y="1470871"/>
            <a:ext cx="576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 заблаговременном оповещении</a:t>
            </a:r>
          </a:p>
        </p:txBody>
      </p:sp>
      <p:pic>
        <p:nvPicPr>
          <p:cNvPr id="1032" name="Picture 8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21" t="14205" r="47630" b="72566"/>
          <a:stretch/>
        </p:blipFill>
        <p:spPr bwMode="auto">
          <a:xfrm>
            <a:off x="4603737" y="2035750"/>
            <a:ext cx="1487058" cy="15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3" t="13970" r="69586" b="72565"/>
          <a:stretch/>
        </p:blipFill>
        <p:spPr bwMode="auto">
          <a:xfrm>
            <a:off x="4593330" y="4581128"/>
            <a:ext cx="1487058" cy="1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6228184" y="1972678"/>
            <a:ext cx="2777863" cy="4623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 Укройте ценное имущество от воздействия влаги</a:t>
            </a:r>
          </a:p>
          <a:p>
            <a:pPr marL="0" indent="0"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 Плотно закройте окна, двери, вентиляционные и другие отверстия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2138" y="1932536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1.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9665" y="4350360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4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9665" y="1915248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3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3185" y="4350360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2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4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7697" y="259904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655" y="32787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необходимо делать при угрозе схода селей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9389" y="1959555"/>
            <a:ext cx="2564391" cy="44074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Выключите газ, электричество, воду, погасите огонь в печи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Вынесите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из дома химически опасные вещества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2942" y="1470871"/>
            <a:ext cx="576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 заблаговременном оповещении</a:t>
            </a: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6228184" y="1972679"/>
            <a:ext cx="2777863" cy="275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	</a:t>
            </a:r>
            <a:r>
              <a:rPr lang="ru-RU" sz="2400" b="1" dirty="0" smtClean="0">
                <a:latin typeface="Comic Sans MS" panose="030F0702030302020204" pitchFamily="66" charset="0"/>
              </a:rPr>
              <a:t>Выйдите из дома (здания) и перейдите в безопасное место</a:t>
            </a:r>
          </a:p>
        </p:txBody>
      </p:sp>
      <p:pic>
        <p:nvPicPr>
          <p:cNvPr id="2050" name="Picture 2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6" t="37902" r="68951" b="48744"/>
          <a:stretch/>
        </p:blipFill>
        <p:spPr bwMode="auto">
          <a:xfrm>
            <a:off x="3089009" y="2140000"/>
            <a:ext cx="1386357" cy="142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3" t="37902" r="47149" b="48819"/>
          <a:stretch/>
        </p:blipFill>
        <p:spPr bwMode="auto">
          <a:xfrm>
            <a:off x="3053782" y="4155297"/>
            <a:ext cx="1490916" cy="14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28" t="37902" r="25374" b="48854"/>
          <a:stretch/>
        </p:blipFill>
        <p:spPr bwMode="auto">
          <a:xfrm>
            <a:off x="4776545" y="2140000"/>
            <a:ext cx="1444227" cy="14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4548177" y="3861048"/>
            <a:ext cx="4200287" cy="239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Естественные безопасные места ( склоны гор и возвышенностей, не расположенные к оползневому процессу и не находящиеся на селеопасных направлениях)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1114" y="1932536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5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4863" y="3901545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6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6673" y="1932536"/>
            <a:ext cx="612668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7</a:t>
            </a:r>
            <a:r>
              <a:rPr lang="ru-RU" sz="3200" b="1" cap="none" spc="0" dirty="0" smtClean="0">
                <a:ln w="1143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.</a:t>
            </a:r>
            <a:endParaRPr lang="ru-RU" sz="3200" b="1" cap="none" spc="0" dirty="0">
              <a:ln w="1143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7697" y="259904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621" y="30700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необходимо делать при угрозе схода селей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2450518"/>
            <a:ext cx="2736304" cy="18425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1.Срочно выйдите из дома (здания), из опасной зоны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2819" y="1470871"/>
            <a:ext cx="7186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получении сообщения непосредственно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перед наступлением стихийного бедствия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5868145" y="2492896"/>
            <a:ext cx="3137902" cy="275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3.Самостоятельно выходите  в безопасное место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half" idx="1"/>
          </p:nvPr>
        </p:nvSpPr>
        <p:spPr>
          <a:xfrm>
            <a:off x="3162998" y="2467000"/>
            <a:ext cx="2736304" cy="1842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2.Предупредите соседей, знакомых, родных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иванов-ам.рф/obzh_07/ur_10/ur_10_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6" t="76561" r="25673" b="10470"/>
          <a:stretch/>
        </p:blipFill>
        <p:spPr bwMode="auto">
          <a:xfrm>
            <a:off x="1127608" y="4135272"/>
            <a:ext cx="7001794" cy="21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3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7697" y="259904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9057" y="33866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необходимо делать при угрозе схода селей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932536"/>
            <a:ext cx="8352928" cy="236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О</a:t>
            </a:r>
            <a:r>
              <a:rPr lang="ru-RU" sz="2400" b="1" dirty="0" smtClean="0">
                <a:latin typeface="Comic Sans MS" panose="030F0702030302020204" pitchFamily="66" charset="0"/>
              </a:rPr>
              <a:t>казать </a:t>
            </a:r>
            <a:r>
              <a:rPr lang="ru-RU" sz="2400" b="1" dirty="0">
                <a:latin typeface="Comic Sans MS" panose="030F0702030302020204" pitchFamily="66" charset="0"/>
              </a:rPr>
              <a:t>пострадавшему помощь всеми имеющимися средствами. Такими средствами могут быть шесты или канаты, подаваемые спасаемым. Выводить спасаемых из потока нужно по направлению потока с постепенным приближением к его краю.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2122" y="1470871"/>
            <a:ext cx="5808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захвате человека потоком селя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nfodoski.ru/d/661318/d/6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36" t="53953" r="4318" b="14206"/>
          <a:stretch/>
        </p:blipFill>
        <p:spPr bwMode="auto">
          <a:xfrm>
            <a:off x="2891992" y="3861048"/>
            <a:ext cx="3312369" cy="25922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7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Практическая работа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1864" y="1268760"/>
            <a:ext cx="8795320" cy="49294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Задание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None/>
            </a:pPr>
            <a:r>
              <a:rPr lang="ru-RU" b="1" dirty="0"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latin typeface="Comic Sans MS" panose="030F0702030302020204" pitchFamily="66" charset="0"/>
              </a:rPr>
              <a:t>а </a:t>
            </a:r>
            <a:r>
              <a:rPr lang="ru-RU" b="1" dirty="0">
                <a:latin typeface="Comic Sans MS" panose="030F0702030302020204" pitchFamily="66" charset="0"/>
              </a:rPr>
              <a:t>контурной карте отметьте селеопасные районы России</a:t>
            </a:r>
            <a:r>
              <a:rPr lang="ru-RU" b="1" dirty="0" smtClean="0">
                <a:latin typeface="Comic Sans MS" panose="030F0702030302020204" pitchFamily="66" charset="0"/>
              </a:rPr>
              <a:t>:</a:t>
            </a:r>
          </a:p>
          <a:p>
            <a:pPr marL="0" lvl="0" indent="0" algn="ctr">
              <a:buNone/>
            </a:pP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Северный Кавказ (Кавказские горы)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Урал </a:t>
            </a:r>
            <a:r>
              <a:rPr lang="ru-RU" dirty="0" smtClean="0">
                <a:latin typeface="Comic Sans MS" panose="030F0702030302020204" pitchFamily="66" charset="0"/>
              </a:rPr>
              <a:t>(Уральские </a:t>
            </a:r>
            <a:r>
              <a:rPr lang="ru-RU" dirty="0">
                <a:latin typeface="Comic Sans MS" panose="030F0702030302020204" pitchFamily="66" charset="0"/>
              </a:rPr>
              <a:t>горы)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Южная Сибирь ( Алтай и Саяны)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Курильские острова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полуостров Камчатка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остров Сахалин</a:t>
            </a: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- </a:t>
            </a:r>
            <a:r>
              <a:rPr lang="ru-RU" dirty="0">
                <a:latin typeface="Comic Sans MS" panose="030F0702030302020204" pitchFamily="66" charset="0"/>
              </a:rPr>
              <a:t>Чукотка (Чукотский полуостров)</a:t>
            </a:r>
            <a:endParaRPr lang="ru-RU" b="1" dirty="0">
              <a:latin typeface="Comic Sans MS" panose="030F0702030302020204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9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82819"/>
            <a:ext cx="8776229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www.mapsmaps.ru/wp-content/uploads/2010/10/physic_russi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" t="3688" r="1515" b="3720"/>
          <a:stretch/>
        </p:blipFill>
        <p:spPr bwMode="auto">
          <a:xfrm>
            <a:off x="255940" y="236213"/>
            <a:ext cx="8591762" cy="534759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04706" y="408162"/>
            <a:ext cx="432048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792986">
            <a:off x="581069" y="3199778"/>
            <a:ext cx="375005" cy="967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668880">
            <a:off x="2594558" y="1949238"/>
            <a:ext cx="504056" cy="20377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197553">
            <a:off x="8049739" y="1919181"/>
            <a:ext cx="576064" cy="12377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9705365">
            <a:off x="7722850" y="3379324"/>
            <a:ext cx="415311" cy="8798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1445402">
            <a:off x="8493141" y="3102006"/>
            <a:ext cx="336824" cy="12956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4968286">
            <a:off x="4359875" y="3869509"/>
            <a:ext cx="666306" cy="13926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044" y="3391177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1</a:t>
            </a:r>
            <a:endParaRPr lang="ru-RU" sz="3200" b="1" cap="none" spc="0" dirty="0">
              <a:ln w="1143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8732" y="4235517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3</a:t>
            </a:r>
            <a:endParaRPr lang="ru-RU" sz="3200" b="1" cap="none" spc="0" dirty="0">
              <a:ln w="1143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50058" y="2675742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2</a:t>
            </a:r>
            <a:endParaRPr lang="ru-RU" sz="3200" b="1" cap="none" spc="0" dirty="0">
              <a:ln w="1143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74783" y="408162"/>
            <a:ext cx="4918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7</a:t>
            </a:r>
            <a:endParaRPr lang="ru-RU" sz="3200" b="1" cap="none" spc="0" dirty="0">
              <a:ln w="1143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8687" y="3494572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6</a:t>
            </a:r>
            <a:endParaRPr lang="ru-RU" sz="3200" b="1" cap="none" spc="0" dirty="0">
              <a:ln w="1143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1242" y="2245689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5</a:t>
            </a:r>
            <a:endParaRPr lang="ru-RU" sz="3200" b="1" cap="none" spc="0" dirty="0">
              <a:ln w="1143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47184" y="3457455"/>
            <a:ext cx="39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</a:rPr>
              <a:t>4</a:t>
            </a:r>
            <a:endParaRPr lang="ru-RU" sz="3200" b="1" cap="none" spc="0" dirty="0">
              <a:ln w="1143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781" y="5583805"/>
            <a:ext cx="3100529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Кавказские горы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Уральские горы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Алтай и Саяны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895" y="5603950"/>
            <a:ext cx="2996333" cy="982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anose="030F0702030302020204" pitchFamily="66" charset="0"/>
              </a:rPr>
              <a:t>4. Курильские о-ва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anose="030F0702030302020204" pitchFamily="66" charset="0"/>
              </a:rPr>
              <a:t>5. п-ов Камчатка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anose="030F0702030302020204" pitchFamily="66" charset="0"/>
              </a:rPr>
              <a:t>6. о. Сахалин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3326" y="5608759"/>
            <a:ext cx="216437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anose="030F0702030302020204" pitchFamily="66" charset="0"/>
              </a:rPr>
              <a:t>7. Чукотский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omic Sans MS" panose="030F0702030302020204" pitchFamily="66" charset="0"/>
              </a:rPr>
              <a:t>п-ов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676942" y="886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Проверка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00372" y="1700808"/>
            <a:ext cx="4863716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Параграф 4.5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Составить </a:t>
            </a:r>
            <a:r>
              <a:rPr lang="ru-RU" sz="3600" dirty="0">
                <a:latin typeface="Comic Sans MS" panose="030F0702030302020204" pitchFamily="66" charset="0"/>
              </a:rPr>
              <a:t>памятку туристу, который отправляется в селеопасные районы страны</a:t>
            </a:r>
          </a:p>
          <a:p>
            <a:endParaRPr lang="ru-RU" sz="3600" dirty="0">
              <a:latin typeface="Comic Sans MS" panose="030F0702030302020204" pitchFamily="66" charset="0"/>
            </a:endParaRPr>
          </a:p>
          <a:p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0.s3.envato.com/files/113292950/pv_5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54" l="3729" r="90000">
                        <a14:foregroundMark x1="46949" y1="78655" x2="29322" y2="79532"/>
                        <a14:foregroundMark x1="40000" y1="83772" x2="49661" y2="89181"/>
                        <a14:foregroundMark x1="49661" y1="89181" x2="60169" y2="81433"/>
                        <a14:foregroundMark x1="37797" y1="73538" x2="19153" y2="79240"/>
                        <a14:foregroundMark x1="12881" y1="76608" x2="19661" y2="7660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582" y="1196752"/>
            <a:ext cx="4243418" cy="49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Рефлексия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707904" y="1700808"/>
            <a:ext cx="532859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Что запомнилось на уроке?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Что </a:t>
            </a:r>
            <a:r>
              <a:rPr lang="ru-RU" dirty="0">
                <a:latin typeface="Comic Sans MS" panose="030F0702030302020204" pitchFamily="66" charset="0"/>
              </a:rPr>
              <a:t>было самым интересным?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Где </a:t>
            </a:r>
            <a:r>
              <a:rPr lang="ru-RU" dirty="0">
                <a:latin typeface="Comic Sans MS" panose="030F0702030302020204" pitchFamily="66" charset="0"/>
              </a:rPr>
              <a:t>эти знания пригодятся в жизни?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О </a:t>
            </a:r>
            <a:r>
              <a:rPr lang="ru-RU" dirty="0">
                <a:latin typeface="Comic Sans MS" panose="030F0702030302020204" pitchFamily="66" charset="0"/>
              </a:rPr>
              <a:t>чем бы ты рассказал своим родителям или друзьям?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ttp://merchiumru.r.worldssl.net/users/14199/images/detailed/16/%D0%9C%D0%B8%D0%BA%D1%80%D0%BE%D1%84%D0%BE%D0%BD_STAGG_MD-1500BKH1.jpg?t=14632423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8201">
            <a:off x="504637" y="1702627"/>
            <a:ext cx="3215692" cy="39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9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Используемые ресурсы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на слайде 1.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2"/>
              </a:rPr>
              <a:t>http://content.foto.mail.ru/mail/talk-askar/_</a:t>
            </a:r>
            <a:r>
              <a:rPr lang="en-US" sz="2000" dirty="0" smtClean="0">
                <a:latin typeface="Comic Sans MS" panose="030F0702030302020204" pitchFamily="66" charset="0"/>
                <a:hlinkClick r:id="rId2"/>
              </a:rPr>
              <a:t>blogs/i-891.jpg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на слайде 4.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myphone.info/photo/a/16132523_1.jpg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Изображение 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5.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i.ytimg.com/vi/LUUeBRZ-lOg/maxresdefault.jpg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</a:t>
            </a:r>
            <a:r>
              <a:rPr lang="ru-RU" sz="2000" dirty="0">
                <a:latin typeface="Comic Sans MS" panose="030F0702030302020204" pitchFamily="66" charset="0"/>
              </a:rPr>
              <a:t>на слайде 6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4"/>
              </a:rPr>
              <a:t>http://all4design.ru/uploads/images/People/preview/People_4465.jpg</a:t>
            </a:r>
            <a:endParaRPr lang="ru-RU" sz="2000" dirty="0" smtClean="0">
              <a:latin typeface="Comic Sans MS" panose="030F0702030302020204" pitchFamily="66" charset="0"/>
              <a:hlinkClick r:id="rId4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Изображение 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7.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</a:t>
            </a:r>
            <a:r>
              <a:rPr lang="en-US" sz="2000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i.ytimg.com/vi/LUUeBRZ-lOg/maxresdefault.jpg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на слайде 8.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hlinkClick r:id="rId5"/>
              </a:rPr>
              <a:t>http://www.roing.ru/images/gallery/2/photo-1379946521.jpghttp://www.roing.ru/images/gallery/2/photo-1379946521.jpg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750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Решите тест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Горный поток, состоящий из смеси воды и обломков горных пород, называется: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 обвалом;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Б. селевым потоком;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оползнем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2. Каковы основные условия </a:t>
            </a:r>
            <a:r>
              <a:rPr lang="ru-RU" sz="2400" b="1" dirty="0">
                <a:latin typeface="Comic Sans MS" panose="030F0702030302020204" pitchFamily="66" charset="0"/>
              </a:rPr>
              <a:t>ф</a:t>
            </a:r>
            <a:r>
              <a:rPr lang="ru-RU" sz="2400" b="1" dirty="0" smtClean="0">
                <a:latin typeface="Comic Sans MS" panose="030F0702030302020204" pitchFamily="66" charset="0"/>
              </a:rPr>
              <a:t>ормирования селевых потоков: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 вулканическая деятельность;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Б. рыхлые горные породы;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осадки;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Г. землетрясение;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Д. крутые горные склоны.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3. Основным поражающим фактором селей являются: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 удары движущихся масс горных пород, грязи и воды;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Б. взрывная волна;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раскаленные лавовые потоки.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0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Используемые ресурсы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на слайде 10.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2"/>
              </a:rPr>
              <a:t>www.zooclub.ru/attach/fotogal/anima/293.gif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m.gifmania.ru/Animated-Gifs-Iskusstvo/Animations-Music/Images-Solfege/Metronomes/Metronomes-56179.gif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lamcdn.net/the-village.ru/post_image-image/TFD21MRBhbWGhSYkgY2Aqw-article.gif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5"/>
              </a:rPr>
              <a:t>http://</a:t>
            </a:r>
            <a:r>
              <a:rPr lang="en-US" sz="2000" dirty="0" smtClean="0">
                <a:latin typeface="Comic Sans MS" panose="030F0702030302020204" pitchFamily="66" charset="0"/>
                <a:hlinkClick r:id="rId5"/>
              </a:rPr>
              <a:t>files.woolwares.webnode.ru/200002825-990439af6a/edaa-971.gif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Изображения </a:t>
            </a:r>
            <a:r>
              <a:rPr lang="ru-RU" sz="2000" dirty="0">
                <a:latin typeface="Comic Sans MS" panose="030F0702030302020204" pitchFamily="66" charset="0"/>
              </a:rPr>
              <a:t>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11-13.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6"/>
              </a:rPr>
              <a:t>http://</a:t>
            </a:r>
            <a:r>
              <a:rPr lang="ru-RU" sz="2000" dirty="0" err="1">
                <a:latin typeface="Comic Sans MS" panose="030F0702030302020204" pitchFamily="66" charset="0"/>
                <a:hlinkClick r:id="rId6"/>
              </a:rPr>
              <a:t>иванов-ам.рф</a:t>
            </a:r>
            <a:r>
              <a:rPr lang="ru-RU" sz="2000" dirty="0">
                <a:latin typeface="Comic Sans MS" panose="030F0702030302020204" pitchFamily="66" charset="0"/>
                <a:hlinkClick r:id="rId6"/>
              </a:rPr>
              <a:t>/</a:t>
            </a:r>
            <a:r>
              <a:rPr lang="en-US" sz="2000" dirty="0">
                <a:latin typeface="Comic Sans MS" panose="030F0702030302020204" pitchFamily="66" charset="0"/>
                <a:hlinkClick r:id="rId6"/>
              </a:rPr>
              <a:t>obzh_07/ur_10/ur_10_02.png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Изображение 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14.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7"/>
              </a:rPr>
              <a:t>http://infodoski.ru/d/661318/d/6_4.jpg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Изображение 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16.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8"/>
              </a:rPr>
              <a:t>http://www.mapsmaps.ru/wp-content/uploads/2010/10/physic_russia6.jpg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15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Используемые ресурсы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Изображение </a:t>
            </a:r>
            <a:r>
              <a:rPr lang="ru-RU" sz="2000" dirty="0">
                <a:latin typeface="Comic Sans MS" panose="030F0702030302020204" pitchFamily="66" charset="0"/>
              </a:rPr>
              <a:t>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17.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2"/>
              </a:rPr>
              <a:t>https://0.s3.envato.com/files/113292950/pv_590.jpg</a:t>
            </a:r>
            <a:endParaRPr lang="ru-RU" sz="2000" dirty="0">
              <a:latin typeface="Comic Sans MS" panose="030F0702030302020204" pitchFamily="66" charset="0"/>
            </a:endParaRPr>
          </a:p>
          <a:p>
            <a:r>
              <a:rPr lang="ru-RU" sz="2000" dirty="0">
                <a:latin typeface="Comic Sans MS" panose="030F0702030302020204" pitchFamily="66" charset="0"/>
              </a:rPr>
              <a:t>Изображение на слайде </a:t>
            </a:r>
            <a:r>
              <a:rPr lang="ru-RU" sz="2000" dirty="0" smtClean="0">
                <a:latin typeface="Comic Sans MS" panose="030F0702030302020204" pitchFamily="66" charset="0"/>
              </a:rPr>
              <a:t>18.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3"/>
              </a:rPr>
              <a:t>http://merchiumru.r.worldssl.net/users/14199/images/detailed/16/%D0%9C%D0%B8%D0%BA%D1%80%D0%BE%D1%84%D0%BE%D0%BD_STAGG_MD-1500BKH1.jpg?t=1463242333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329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Решите тест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4. Селевые потоки по воздействию на различные сооружения подразделяются на: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 маломощные;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Б. среднемощные;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крупномощные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Г. мощные;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Д. супермощные;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Е. катастрофические.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5. В чем опасность маломощных селевых потоков?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 могут вызвать частичную закупорку отверстий  водопропускных сооружений;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Б. разрушение строений, дорог;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 полную блокировку отверстий водопропускных сооружений  и повреждение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бесфундаментных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строений.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1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Проверь себя     Поставь оценку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1- Б;</a:t>
            </a:r>
          </a:p>
          <a:p>
            <a:pPr marL="0" indent="0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2- Б, В, Д;</a:t>
            </a:r>
          </a:p>
          <a:p>
            <a:pPr marL="0" indent="0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3- А;</a:t>
            </a:r>
          </a:p>
          <a:p>
            <a:pPr marL="0" indent="0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4- А, Б, Г, Е;</a:t>
            </a:r>
          </a:p>
          <a:p>
            <a:pPr marL="0" indent="0">
              <a:buNone/>
            </a:pPr>
            <a:r>
              <a:rPr lang="ru-RU" sz="4000" b="1" dirty="0" smtClean="0">
                <a:latin typeface="Comic Sans MS" panose="030F0702030302020204" pitchFamily="66" charset="0"/>
              </a:rPr>
              <a:t>5- А.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yberforum.ru/members/445967/albums/523/4708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010" y="4313058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5"/>
          <p:cNvSpPr>
            <a:spLocks noGrp="1"/>
          </p:cNvSpPr>
          <p:nvPr>
            <p:ph sz="half" idx="1"/>
          </p:nvPr>
        </p:nvSpPr>
        <p:spPr>
          <a:xfrm>
            <a:off x="4334272" y="1700808"/>
            <a:ext cx="47771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 -10-9 ответов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 – 8-7 ответов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 – 6-4 ответа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8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8053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Меры защиты от селей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84784"/>
          </a:xfrm>
          <a:prstGeom prst="round2DiagRect">
            <a:avLst/>
          </a:prstGeom>
          <a:ln w="762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Это способы </a:t>
            </a:r>
            <a:r>
              <a:rPr lang="ru-RU" dirty="0">
                <a:latin typeface="Comic Sans MS" panose="030F0702030302020204" pitchFamily="66" charset="0"/>
              </a:rPr>
              <a:t>и средства, направленные на уменьшение или ликвидацию селевой </a:t>
            </a:r>
            <a:r>
              <a:rPr lang="ru-RU" dirty="0" smtClean="0">
                <a:latin typeface="Comic Sans MS" panose="030F0702030302020204" pitchFamily="66" charset="0"/>
              </a:rPr>
              <a:t>опасности.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.ytimg.com/vi/LUUeBRZ-lOg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8" t="16036"/>
          <a:stretch/>
        </p:blipFill>
        <p:spPr bwMode="auto">
          <a:xfrm>
            <a:off x="1285318" y="3068960"/>
            <a:ext cx="6480720" cy="326173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Ситуационная задача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84195" y="2352834"/>
            <a:ext cx="487522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omic Sans MS" panose="030F0702030302020204" pitchFamily="66" charset="0"/>
              </a:rPr>
              <a:t>Представьте себе </a:t>
            </a:r>
            <a:r>
              <a:rPr lang="ru-RU" sz="2600" dirty="0" smtClean="0">
                <a:latin typeface="Comic Sans MS" panose="030F0702030302020204" pitchFamily="66" charset="0"/>
              </a:rPr>
              <a:t>ситуацию – </a:t>
            </a:r>
            <a:r>
              <a:rPr lang="ru-RU" sz="2600" dirty="0">
                <a:latin typeface="Comic Sans MS" panose="030F0702030302020204" pitchFamily="66" charset="0"/>
              </a:rPr>
              <a:t>вы руководитель селеопасного района. Составьте план своих действий по профилактике </a:t>
            </a:r>
            <a:r>
              <a:rPr lang="ru-RU" sz="2600" dirty="0" smtClean="0">
                <a:latin typeface="Comic Sans MS" panose="030F0702030302020204" pitchFamily="66" charset="0"/>
              </a:rPr>
              <a:t>опасного явления.</a:t>
            </a:r>
            <a:endParaRPr lang="ru-RU" sz="26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all4design.ru/uploads/images/People/preview/People_44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9" r="5249"/>
          <a:stretch/>
        </p:blipFill>
        <p:spPr bwMode="auto">
          <a:xfrm>
            <a:off x="395536" y="1700808"/>
            <a:ext cx="33886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Классификация мер защиты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166018"/>
            <a:ext cx="4360587" cy="4525963"/>
          </a:xfrm>
          <a:prstGeom prst="round2DiagRect">
            <a:avLst/>
          </a:prstGeom>
          <a:ln w="7620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1.ТЕХНИЧЕСКИЕ МЕРЫ </a:t>
            </a:r>
            <a:r>
              <a:rPr lang="ru-RU" sz="2400" b="1" dirty="0" smtClean="0">
                <a:latin typeface="Comic Sans MS" panose="030F0702030302020204" pitchFamily="66" charset="0"/>
              </a:rPr>
              <a:t>-</a:t>
            </a:r>
            <a:r>
              <a:rPr lang="ru-RU" sz="2400" dirty="0" smtClean="0">
                <a:latin typeface="Comic Sans MS" panose="030F0702030302020204" pitchFamily="66" charset="0"/>
              </a:rPr>
              <a:t>строительство </a:t>
            </a:r>
            <a:r>
              <a:rPr lang="ru-RU" sz="2400" dirty="0">
                <a:latin typeface="Comic Sans MS" panose="030F0702030302020204" pitchFamily="66" charset="0"/>
              </a:rPr>
              <a:t>противоселевых сооружений. 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Comic Sans MS" panose="030F0702030302020204" pitchFamily="66" charset="0"/>
              </a:rPr>
              <a:t>Цель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возводимых </a:t>
            </a:r>
            <a:r>
              <a:rPr lang="ru-RU" sz="2400" dirty="0" smtClean="0">
                <a:latin typeface="Comic Sans MS" panose="030F0702030302020204" pitchFamily="66" charset="0"/>
              </a:rPr>
              <a:t>сооружений: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mic Sans MS" panose="030F0702030302020204" pitchFamily="66" charset="0"/>
              </a:rPr>
              <a:t>локализация </a:t>
            </a:r>
            <a:r>
              <a:rPr lang="ru-RU" sz="2400" dirty="0">
                <a:latin typeface="Comic Sans MS" panose="030F0702030302020204" pitchFamily="66" charset="0"/>
              </a:rPr>
              <a:t>или изменение пути </a:t>
            </a:r>
            <a:r>
              <a:rPr lang="ru-RU" sz="2400" dirty="0" smtClean="0">
                <a:latin typeface="Comic Sans MS" panose="030F0702030302020204" pitchFamily="66" charset="0"/>
              </a:rPr>
              <a:t>схода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селевого потока,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mic Sans MS" panose="030F0702030302020204" pitchFamily="66" charset="0"/>
              </a:rPr>
              <a:t>остановка </a:t>
            </a:r>
            <a:r>
              <a:rPr lang="ru-RU" sz="2400" dirty="0">
                <a:latin typeface="Comic Sans MS" panose="030F0702030302020204" pitchFamily="66" charset="0"/>
              </a:rPr>
              <a:t>потока с помощью дамб, каналов, плотин и </a:t>
            </a:r>
            <a:r>
              <a:rPr lang="ru-RU" sz="2400" dirty="0" smtClean="0">
                <a:latin typeface="Comic Sans MS" panose="030F0702030302020204" pitchFamily="66" charset="0"/>
              </a:rPr>
              <a:t>др.</a:t>
            </a:r>
          </a:p>
        </p:txBody>
      </p:sp>
      <p:pic>
        <p:nvPicPr>
          <p:cNvPr id="2050" name="Picture 2" descr="http://www.roing.ru/images/gallery/2/photo-1379946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512501" cy="338437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5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Классификация мер защиты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81367" y="836712"/>
            <a:ext cx="8287248" cy="5328592"/>
          </a:xfrm>
          <a:prstGeom prst="round2DiagRect">
            <a:avLst/>
          </a:prstGeom>
          <a:ln w="7620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 МЕЛИОРАТИВНЫЕ </a:t>
            </a:r>
            <a:r>
              <a:rPr lang="ru-RU" sz="2400" dirty="0" smtClean="0">
                <a:latin typeface="Comic Sans MS" panose="030F0702030302020204" pitchFamily="66" charset="0"/>
              </a:rPr>
              <a:t>— </a:t>
            </a:r>
            <a:r>
              <a:rPr lang="ru-RU" sz="2400" dirty="0">
                <a:latin typeface="Comic Sans MS" panose="030F0702030302020204" pitchFamily="66" charset="0"/>
              </a:rPr>
              <a:t>мелиорация селевых бассейнов в целях регулирования поверхностного стока как важнейшего элемента селевого процесса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Способы: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mic Sans MS" panose="030F0702030302020204" pitchFamily="66" charset="0"/>
              </a:rPr>
              <a:t>облесение;</a:t>
            </a:r>
          </a:p>
          <a:p>
            <a:pPr>
              <a:buFontTx/>
              <a:buChar char="-"/>
            </a:pPr>
            <a:r>
              <a:rPr lang="ru-RU" sz="2400" dirty="0">
                <a:latin typeface="Comic Sans MS" panose="030F0702030302020204" pitchFamily="66" charset="0"/>
              </a:rPr>
              <a:t>т</a:t>
            </a:r>
            <a:r>
              <a:rPr lang="ru-RU" sz="2400" dirty="0" smtClean="0">
                <a:latin typeface="Comic Sans MS" panose="030F0702030302020204" pitchFamily="66" charset="0"/>
              </a:rPr>
              <a:t>еррасирование склонов;</a:t>
            </a:r>
          </a:p>
          <a:p>
            <a:pPr>
              <a:buFontTx/>
              <a:buChar char="-"/>
            </a:pPr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рофилактический спуск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озер и др.</a:t>
            </a:r>
          </a:p>
          <a:p>
            <a:pPr marL="0" indent="0">
              <a:buNone/>
            </a:pPr>
            <a:endParaRPr lang="ru-RU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5517232"/>
            <a:ext cx="864096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Мелиорация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 — 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это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 работы, направленные на улучшение свойств земель, на повышение их производительности.</a:t>
            </a:r>
          </a:p>
        </p:txBody>
      </p:sp>
      <p:pic>
        <p:nvPicPr>
          <p:cNvPr id="4098" name="Picture 2" descr="http://motorzlib.ru/books/item/f00/s00/z0000005/pic/00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892" y="2996952"/>
            <a:ext cx="3781724" cy="191284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2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981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Классификация мер защиты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11559" y="836712"/>
            <a:ext cx="7957055" cy="5328592"/>
          </a:xfrm>
          <a:prstGeom prst="round2DiagRect">
            <a:avLst/>
          </a:prstGeom>
          <a:ln w="762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ОРГАНИЗАЦИОННО-ХОЗЯЙСТВЕННЫЕ</a:t>
            </a:r>
            <a:r>
              <a:rPr lang="ru-RU" sz="2400" dirty="0" smtClean="0">
                <a:latin typeface="Comic Sans MS" panose="030F0702030302020204" pitchFamily="66" charset="0"/>
              </a:rPr>
              <a:t> — </a:t>
            </a:r>
            <a:r>
              <a:rPr lang="ru-RU" sz="2400" dirty="0">
                <a:latin typeface="Comic Sans MS" panose="030F0702030302020204" pitchFamily="66" charset="0"/>
              </a:rPr>
              <a:t>регулирование хозяйственной и иной деятельности в селеопасных </a:t>
            </a:r>
            <a:r>
              <a:rPr lang="ru-RU" sz="2400" dirty="0" smtClean="0">
                <a:latin typeface="Comic Sans MS" panose="030F0702030302020204" pitchFamily="66" charset="0"/>
              </a:rPr>
              <a:t>районах.</a:t>
            </a:r>
          </a:p>
          <a:p>
            <a:pPr marL="0" indent="0" algn="just">
              <a:buNone/>
            </a:pPr>
            <a:r>
              <a:rPr lang="ru-RU" sz="2400" b="1" u="sng" dirty="0" smtClean="0">
                <a:latin typeface="Comic Sans MS" panose="030F0702030302020204" pitchFamily="66" charset="0"/>
              </a:rPr>
              <a:t>Цель</a:t>
            </a:r>
            <a:r>
              <a:rPr lang="ru-RU" sz="2400" b="1" dirty="0" smtClean="0">
                <a:latin typeface="Comic Sans MS" panose="030F0702030302020204" pitchFamily="66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</a:t>
            </a:r>
            <a:r>
              <a:rPr lang="ru-RU" sz="2400" dirty="0" smtClean="0">
                <a:latin typeface="Comic Sans MS" panose="030F0702030302020204" pitchFamily="66" charset="0"/>
              </a:rPr>
              <a:t>предотвратить человеческие жертвы;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уменьшить возможный ущерб;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ослабить селевые процессы. 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Сюда </a:t>
            </a:r>
            <a:r>
              <a:rPr lang="ru-RU" sz="2400" dirty="0">
                <a:latin typeface="Comic Sans MS" panose="030F0702030302020204" pitchFamily="66" charset="0"/>
              </a:rPr>
              <a:t>входят </a:t>
            </a:r>
            <a:r>
              <a:rPr lang="ru-RU" sz="2400" dirty="0" smtClean="0">
                <a:latin typeface="Comic Sans MS" panose="030F0702030302020204" pitchFamily="66" charset="0"/>
              </a:rPr>
              <a:t>мероприятия, направленные </a:t>
            </a:r>
            <a:r>
              <a:rPr lang="ru-RU" sz="2400" dirty="0">
                <a:latin typeface="Comic Sans MS" panose="030F0702030302020204" pitchFamily="66" charset="0"/>
              </a:rPr>
              <a:t>на максимальное сохранение лесного покрова на склонах гор, ограничение нагрузки на горные пастбища, контроль и оповещение в селеопасных районах и др. 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5517232"/>
            <a:ext cx="864096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736</Words>
  <Application>Microsoft Office PowerPoint</Application>
  <PresentationFormat>Экран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Решите тест</vt:lpstr>
      <vt:lpstr>Решите тест</vt:lpstr>
      <vt:lpstr> Проверь себя     Поставь оценку </vt:lpstr>
      <vt:lpstr>Меры защиты от селей</vt:lpstr>
      <vt:lpstr>Ситуационная задача</vt:lpstr>
      <vt:lpstr>Классификация мер защиты</vt:lpstr>
      <vt:lpstr>Классификация мер защиты</vt:lpstr>
      <vt:lpstr>Классификация мер защиты</vt:lpstr>
      <vt:lpstr>Физкультминутка</vt:lpstr>
      <vt:lpstr>Что необходимо делать при угрозе схода селей</vt:lpstr>
      <vt:lpstr>Что необходимо делать при угрозе схода селей</vt:lpstr>
      <vt:lpstr>Что необходимо делать при угрозе схода селей</vt:lpstr>
      <vt:lpstr>Что необходимо делать при угрозе схода селей</vt:lpstr>
      <vt:lpstr>Практическая работа</vt:lpstr>
      <vt:lpstr>Слайд 16</vt:lpstr>
      <vt:lpstr>Домашнее задание</vt:lpstr>
      <vt:lpstr>Рефлексия</vt:lpstr>
      <vt:lpstr>Используемые ресурсы</vt:lpstr>
      <vt:lpstr>Используемые ресурсы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777</cp:lastModifiedBy>
  <cp:revision>62</cp:revision>
  <dcterms:created xsi:type="dcterms:W3CDTF">2015-12-21T19:05:20Z</dcterms:created>
  <dcterms:modified xsi:type="dcterms:W3CDTF">2021-02-17T02:57:51Z</dcterms:modified>
</cp:coreProperties>
</file>